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9144000"/>
  <p:notesSz cx="6858000" cy="9144000"/>
  <p:embeddedFontLst>
    <p:embeddedFont>
      <p:font typeface="Libre Franklin"/>
      <p:regular r:id="rId41"/>
      <p:bold r:id="rId42"/>
      <p:italic r:id="rId43"/>
      <p:boldItalic r:id="rId44"/>
    </p:embeddedFont>
    <p:embeddedFont>
      <p:font typeface="Roboto"/>
      <p:regular r:id="rId45"/>
      <p:bold r:id="rId46"/>
      <p:italic r:id="rId47"/>
      <p:boldItalic r:id="rId48"/>
    </p:embeddedFont>
    <p:embeddedFont>
      <p:font typeface="Libre Baskerville"/>
      <p:regular r:id="rId49"/>
      <p:bold r:id="rId50"/>
      <p:italic r:id="rId51"/>
    </p:embeddedFont>
    <p:embeddedFont>
      <p:font typeface="Century Gothic"/>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23F531-033C-4D5E-B8D2-2B5CA69FF3E7}">
  <a:tblStyle styleId="{4C23F531-033C-4D5E-B8D2-2B5CA69FF3E7}" styleName="Table_0">
    <a:wholeTbl>
      <a:tcTxStyle b="off" i="off">
        <a:font>
          <a:latin typeface="Perpetua"/>
          <a:ea typeface="Perpetua"/>
          <a:cs typeface="Perpetua"/>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7E8E7"/>
          </a:solidFill>
        </a:fill>
      </a:tcStyle>
    </a:wholeTbl>
    <a:band1H>
      <a:tcTxStyle/>
      <a:tcStyle>
        <a:fill>
          <a:solidFill>
            <a:srgbClr val="EFCECA"/>
          </a:solidFill>
        </a:fill>
      </a:tcStyle>
    </a:band1H>
    <a:band2H>
      <a:tcTxStyle/>
    </a:band2H>
    <a:band1V>
      <a:tcTxStyle/>
      <a:tcStyle>
        <a:fill>
          <a:solidFill>
            <a:srgbClr val="EFCECA"/>
          </a:solidFill>
        </a:fill>
      </a:tcStyle>
    </a:band1V>
    <a:band2V>
      <a:tcTxStyle/>
    </a:band2V>
    <a:lastCol>
      <a:tcTxStyle b="on" i="off">
        <a:font>
          <a:latin typeface="Perpetua"/>
          <a:ea typeface="Perpetua"/>
          <a:cs typeface="Perpetua"/>
        </a:font>
        <a:srgbClr val="FFFFFF"/>
      </a:tcTxStyle>
      <a:tcStyle>
        <a:fill>
          <a:solidFill>
            <a:srgbClr val="D34817"/>
          </a:solidFill>
        </a:fill>
      </a:tcStyle>
    </a:lastCol>
    <a:firstCol>
      <a:tcTxStyle b="on" i="off">
        <a:font>
          <a:latin typeface="Perpetua"/>
          <a:ea typeface="Perpetua"/>
          <a:cs typeface="Perpetua"/>
        </a:font>
        <a:srgbClr val="FFFFFF"/>
      </a:tcTxStyle>
      <a:tcStyle>
        <a:fill>
          <a:solidFill>
            <a:srgbClr val="D34817"/>
          </a:solidFill>
        </a:fill>
      </a:tcStyle>
    </a:firstCol>
    <a:lastRow>
      <a:tcTxStyle b="on" i="off">
        <a:font>
          <a:latin typeface="Perpetua"/>
          <a:ea typeface="Perpetua"/>
          <a:cs typeface="Perpetua"/>
        </a:font>
        <a:srgbClr val="FFFFFF"/>
      </a:tcTxStyle>
      <a:tcStyle>
        <a:tcBdr>
          <a:top>
            <a:ln cap="flat" cmpd="sng" w="38100">
              <a:solidFill>
                <a:srgbClr val="FFFFFF"/>
              </a:solidFill>
              <a:prstDash val="solid"/>
              <a:round/>
              <a:headEnd len="sm" w="sm" type="none"/>
              <a:tailEnd len="sm" w="sm" type="none"/>
            </a:ln>
          </a:top>
        </a:tcBdr>
        <a:fill>
          <a:solidFill>
            <a:srgbClr val="D34817"/>
          </a:solidFill>
        </a:fill>
      </a:tcStyle>
    </a:lastRow>
    <a:seCell>
      <a:tcTxStyle/>
    </a:seCell>
    <a:swCell>
      <a:tcTxStyle/>
    </a:swCell>
    <a:firstRow>
      <a:tcTxStyle b="on" i="off">
        <a:font>
          <a:latin typeface="Perpetua"/>
          <a:ea typeface="Perpetua"/>
          <a:cs typeface="Perpetua"/>
        </a:font>
        <a:srgbClr val="FFFFFF"/>
      </a:tcTxStyle>
      <a:tcStyle>
        <a:tcBdr>
          <a:bottom>
            <a:ln cap="flat" cmpd="sng" w="38100">
              <a:solidFill>
                <a:srgbClr val="FFFFFF"/>
              </a:solidFill>
              <a:prstDash val="solid"/>
              <a:round/>
              <a:headEnd len="sm" w="sm" type="none"/>
              <a:tailEnd len="sm" w="sm" type="none"/>
            </a:ln>
          </a:bottom>
        </a:tcBdr>
        <a:fill>
          <a:solidFill>
            <a:srgbClr val="D34817"/>
          </a:solidFill>
        </a:fill>
      </a:tcStyle>
    </a:firstRow>
    <a:neCell>
      <a:tcTxStyle/>
    </a:neCell>
    <a:nwCell>
      <a:tcTxStyle/>
    </a:nwCell>
  </a:tblStyle>
  <a:tblStyle styleId="{9FACE19C-5E3D-4E07-853E-C087C0FD8BD8}" styleName="Table_1">
    <a:wholeTbl>
      <a:tcTxStyle>
        <a:font>
          <a:latin typeface="Arial"/>
          <a:ea typeface="Arial"/>
          <a:cs typeface="Arial"/>
        </a:font>
        <a:srgbClr val="000000"/>
      </a:tcTxStyle>
      <a:tcStyle>
        <a:tcBdr>
          <a:left>
            <a:ln cap="flat" cmpd="sng" w="12700">
              <a:solidFill>
                <a:srgbClr val="D9D9D9"/>
              </a:solidFill>
              <a:prstDash val="solid"/>
              <a:round/>
              <a:headEnd len="sm" w="sm" type="none"/>
              <a:tailEnd len="sm" w="sm" type="none"/>
            </a:ln>
          </a:left>
          <a:right>
            <a:ln cap="flat" cmpd="sng" w="12700">
              <a:solidFill>
                <a:srgbClr val="D9D9D9"/>
              </a:solidFill>
              <a:prstDash val="solid"/>
              <a:round/>
              <a:headEnd len="sm" w="sm" type="none"/>
              <a:tailEnd len="sm" w="sm" type="none"/>
            </a:ln>
          </a:right>
          <a:top>
            <a:ln cap="flat" cmpd="sng" w="12700">
              <a:solidFill>
                <a:srgbClr val="D9D9D9"/>
              </a:solidFill>
              <a:prstDash val="solid"/>
              <a:round/>
              <a:headEnd len="sm" w="sm" type="none"/>
              <a:tailEnd len="sm" w="sm" type="none"/>
            </a:ln>
          </a:top>
          <a:bottom>
            <a:ln cap="flat" cmpd="sng" w="12700">
              <a:solidFill>
                <a:srgbClr val="D9D9D9"/>
              </a:solidFill>
              <a:prstDash val="solid"/>
              <a:round/>
              <a:headEnd len="sm" w="sm" type="none"/>
              <a:tailEnd len="sm" w="sm" type="none"/>
            </a:ln>
          </a:bottom>
          <a:insideH>
            <a:ln cap="flat" cmpd="sng" w="12700">
              <a:solidFill>
                <a:srgbClr val="D9D9D9"/>
              </a:solidFill>
              <a:prstDash val="solid"/>
              <a:round/>
              <a:headEnd len="sm" w="sm" type="none"/>
              <a:tailEnd len="sm" w="sm" type="none"/>
            </a:ln>
          </a:insideH>
          <a:insideV>
            <a:ln cap="flat" cmpd="sng" w="12700">
              <a:solidFill>
                <a:srgbClr val="D9D9D9"/>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LibreFranklin-bold.fntdata"/><Relationship Id="rId41" Type="http://schemas.openxmlformats.org/officeDocument/2006/relationships/font" Target="fonts/LibreFranklin-regular.fntdata"/><Relationship Id="rId44" Type="http://schemas.openxmlformats.org/officeDocument/2006/relationships/font" Target="fonts/LibreFranklin-boldItalic.fntdata"/><Relationship Id="rId43" Type="http://schemas.openxmlformats.org/officeDocument/2006/relationships/font" Target="fonts/LibreFranklin-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ibreBaskervill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Baskerville-italic.fntdata"/><Relationship Id="rId50" Type="http://schemas.openxmlformats.org/officeDocument/2006/relationships/font" Target="fonts/LibreBaskerville-bold.fntdata"/><Relationship Id="rId53" Type="http://schemas.openxmlformats.org/officeDocument/2006/relationships/font" Target="fonts/CenturyGothic-bold.fntdata"/><Relationship Id="rId52" Type="http://schemas.openxmlformats.org/officeDocument/2006/relationships/font" Target="fonts/CenturyGothic-regular.fntdata"/><Relationship Id="rId11" Type="http://schemas.openxmlformats.org/officeDocument/2006/relationships/slide" Target="slides/slide5.xml"/><Relationship Id="rId55" Type="http://schemas.openxmlformats.org/officeDocument/2006/relationships/font" Target="fonts/CenturyGothic-boldItalic.fntdata"/><Relationship Id="rId10" Type="http://schemas.openxmlformats.org/officeDocument/2006/relationships/slide" Target="slides/slide4.xml"/><Relationship Id="rId54"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1" name="Google Shape;1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528373273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528373273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3528373273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528373273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528373273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3528373273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528373273_0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528373273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13528373273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3" name="Google Shape;2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528373273_0_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528373273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3528373273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528373273_0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528373273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3528373273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8" name="Google Shape;24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5" name="Google Shape;25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2" name="Google Shape;26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528373273_0_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528373273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3528373273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528373273_0_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528373273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3528373273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528373273_0_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528373273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3528373273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528373273_0_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528373273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13528373273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528373273_0_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528373273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3528373273_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528373273_0_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528373273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3528373273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528373273_0_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52837327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352837327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528373273_0_1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528373273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13528373273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28373273_0_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28373273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3528373273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528373273_0_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528373273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13528373273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60" name="Google Shape;36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3" name="Google Shape;13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52837327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5283732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35283732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528373273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528373273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3528373273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528373273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52837327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3528373273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528373273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52837327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352837327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28373273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528373273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3528373273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17" name="Shape 17"/>
        <p:cNvGrpSpPr/>
        <p:nvPr/>
      </p:nvGrpSpPr>
      <p:grpSpPr>
        <a:xfrm>
          <a:off x="0" y="0"/>
          <a:ext cx="0" cy="0"/>
          <a:chOff x="0" y="0"/>
          <a:chExt cx="0" cy="0"/>
        </a:xfrm>
      </p:grpSpPr>
      <p:sp>
        <p:nvSpPr>
          <p:cNvPr id="18" name="Google Shape;18;p2"/>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9" name="Google Shape;19;p2"/>
          <p:cNvSpPr/>
          <p:nvPr/>
        </p:nvSpPr>
        <p:spPr>
          <a:xfrm>
            <a:off x="65313" y="69755"/>
            <a:ext cx="9013372"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0" name="Google Shape;20;p2"/>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80"/>
              </a:spcBef>
              <a:spcAft>
                <a:spcPts val="0"/>
              </a:spcAft>
              <a:buSzPts val="2210"/>
              <a:buNone/>
              <a:defRPr sz="2600">
                <a:solidFill>
                  <a:schemeClr val="dk2"/>
                </a:solidFill>
              </a:defRPr>
            </a:lvl1pPr>
            <a:lvl2pPr lvl="1" algn="ctr">
              <a:lnSpc>
                <a:spcPct val="100000"/>
              </a:lnSpc>
              <a:spcBef>
                <a:spcPts val="370"/>
              </a:spcBef>
              <a:spcAft>
                <a:spcPts val="0"/>
              </a:spcAft>
              <a:buSzPts val="1530"/>
              <a:buNone/>
              <a:defRPr/>
            </a:lvl2pPr>
            <a:lvl3pPr lvl="2" algn="ctr">
              <a:lnSpc>
                <a:spcPct val="100000"/>
              </a:lnSpc>
              <a:spcBef>
                <a:spcPts val="370"/>
              </a:spcBef>
              <a:spcAft>
                <a:spcPts val="0"/>
              </a:spcAft>
              <a:buSzPts val="1530"/>
              <a:buNone/>
              <a:defRPr/>
            </a:lvl3pPr>
            <a:lvl4pPr lvl="3" algn="ctr">
              <a:lnSpc>
                <a:spcPct val="100000"/>
              </a:lnSpc>
              <a:spcBef>
                <a:spcPts val="370"/>
              </a:spcBef>
              <a:spcAft>
                <a:spcPts val="0"/>
              </a:spcAft>
              <a:buSzPts val="1440"/>
              <a:buNone/>
              <a:defRPr/>
            </a:lvl4pPr>
            <a:lvl5pPr lvl="4" algn="ctr">
              <a:lnSpc>
                <a:spcPct val="100000"/>
              </a:lnSpc>
              <a:spcBef>
                <a:spcPts val="370"/>
              </a:spcBef>
              <a:spcAft>
                <a:spcPts val="0"/>
              </a:spcAft>
              <a:buSzPts val="1800"/>
              <a:buNone/>
              <a:defRPr/>
            </a:lvl5pPr>
            <a:lvl6pPr lvl="5" algn="ctr">
              <a:lnSpc>
                <a:spcPct val="100000"/>
              </a:lnSpc>
              <a:spcBef>
                <a:spcPts val="370"/>
              </a:spcBef>
              <a:spcAft>
                <a:spcPts val="0"/>
              </a:spcAft>
              <a:buSzPts val="1800"/>
              <a:buNone/>
              <a:defRPr/>
            </a:lvl6pPr>
            <a:lvl7pPr lvl="6" algn="ctr">
              <a:lnSpc>
                <a:spcPct val="100000"/>
              </a:lnSpc>
              <a:spcBef>
                <a:spcPts val="370"/>
              </a:spcBef>
              <a:spcAft>
                <a:spcPts val="0"/>
              </a:spcAft>
              <a:buSzPts val="1800"/>
              <a:buNone/>
              <a:defRPr/>
            </a:lvl7pPr>
            <a:lvl8pPr lvl="7" algn="ctr">
              <a:lnSpc>
                <a:spcPct val="100000"/>
              </a:lnSpc>
              <a:spcBef>
                <a:spcPts val="370"/>
              </a:spcBef>
              <a:spcAft>
                <a:spcPts val="0"/>
              </a:spcAft>
              <a:buSzPts val="1800"/>
              <a:buNone/>
              <a:defRPr/>
            </a:lvl8pPr>
            <a:lvl9pPr lvl="8" algn="ctr">
              <a:lnSpc>
                <a:spcPct val="100000"/>
              </a:lnSpc>
              <a:spcBef>
                <a:spcPts val="370"/>
              </a:spcBef>
              <a:spcAft>
                <a:spcPts val="0"/>
              </a:spcAft>
              <a:buSzPts val="1800"/>
              <a:buNone/>
              <a:defRPr/>
            </a:lvl9pPr>
          </a:lstStyle>
          <a:p/>
        </p:txBody>
      </p:sp>
      <p:sp>
        <p:nvSpPr>
          <p:cNvPr id="21" name="Google Shape;21;p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2"/>
          <p:cNvSpPr/>
          <p:nvPr/>
        </p:nvSpPr>
        <p:spPr>
          <a:xfrm>
            <a:off x="62931" y="1449303"/>
            <a:ext cx="9021537"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5" name="Google Shape;25;p2"/>
          <p:cNvSpPr/>
          <p:nvPr/>
        </p:nvSpPr>
        <p:spPr>
          <a:xfrm>
            <a:off x="62931" y="1396720"/>
            <a:ext cx="9021537"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6" name="Google Shape;26;p2"/>
          <p:cNvSpPr/>
          <p:nvPr/>
        </p:nvSpPr>
        <p:spPr>
          <a:xfrm>
            <a:off x="62931" y="2976649"/>
            <a:ext cx="9021537"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7" name="Google Shape;27;p2"/>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rmAutofit/>
          </a:bodyPr>
          <a:lstStyle>
            <a:lvl1pPr lvl="0" algn="ctr">
              <a:lnSpc>
                <a:spcPct val="100000"/>
              </a:lnSpc>
              <a:spcBef>
                <a:spcPts val="0"/>
              </a:spcBef>
              <a:spcAft>
                <a:spcPts val="0"/>
              </a:spcAft>
              <a:buClr>
                <a:srgbClr val="FFFFFF"/>
              </a:buClr>
              <a:buSzPts val="4000"/>
              <a:buFont typeface="Libre Franklin"/>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lnSpc>
                <a:spcPct val="100000"/>
              </a:lnSpc>
              <a:spcBef>
                <a:spcPts val="0"/>
              </a:spcBef>
              <a:spcAft>
                <a:spcPts val="0"/>
              </a:spcAft>
              <a:buClr>
                <a:schemeClr val="dk2"/>
              </a:buClr>
              <a:buSzPts val="2800"/>
              <a:buFont typeface="Libre Franklin"/>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1360"/>
              <a:buFont typeface="Libre Baskerville"/>
              <a:buNone/>
              <a:defRPr sz="1600"/>
            </a:lvl1pPr>
            <a:lvl2pPr indent="-293369" lvl="1" marL="914400" algn="l">
              <a:lnSpc>
                <a:spcPct val="100000"/>
              </a:lnSpc>
              <a:spcBef>
                <a:spcPts val="370"/>
              </a:spcBef>
              <a:spcAft>
                <a:spcPts val="0"/>
              </a:spcAft>
              <a:buSzPts val="1020"/>
              <a:buChar char="⚫"/>
              <a:defRPr sz="1200"/>
            </a:lvl2pPr>
            <a:lvl3pPr indent="-282575" lvl="2" marL="1371600" algn="l">
              <a:lnSpc>
                <a:spcPct val="100000"/>
              </a:lnSpc>
              <a:spcBef>
                <a:spcPts val="370"/>
              </a:spcBef>
              <a:spcAft>
                <a:spcPts val="0"/>
              </a:spcAft>
              <a:buSzPts val="850"/>
              <a:buChar char="⚫"/>
              <a:defRPr sz="1000"/>
            </a:lvl3pPr>
            <a:lvl4pPr indent="-274319" lvl="3" marL="1828800" algn="l">
              <a:lnSpc>
                <a:spcPct val="100000"/>
              </a:lnSpc>
              <a:spcBef>
                <a:spcPts val="370"/>
              </a:spcBef>
              <a:spcAft>
                <a:spcPts val="0"/>
              </a:spcAft>
              <a:buSzPts val="720"/>
              <a:buChar char="⚫"/>
              <a:defRPr sz="900"/>
            </a:lvl4pPr>
            <a:lvl5pPr indent="-285750" lvl="4" marL="2286000" algn="l">
              <a:lnSpc>
                <a:spcPct val="100000"/>
              </a:lnSpc>
              <a:spcBef>
                <a:spcPts val="370"/>
              </a:spcBef>
              <a:spcAft>
                <a:spcPts val="0"/>
              </a:spcAft>
              <a:buSzPts val="900"/>
              <a:buFont typeface="Libre Baskerville"/>
              <a:buChar char="o"/>
              <a:defRPr sz="9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89" name="Google Shape;89;p1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1"/>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92" name="Google Shape;92;p11"/>
          <p:cNvSpPr/>
          <p:nvPr/>
        </p:nvSpPr>
        <p:spPr>
          <a:xfrm flipH="1" rot="10800000">
            <a:off x="68307" y="4683555"/>
            <a:ext cx="900684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93" name="Google Shape;93;p11"/>
          <p:cNvSpPr/>
          <p:nvPr/>
        </p:nvSpPr>
        <p:spPr>
          <a:xfrm>
            <a:off x="68508" y="4650474"/>
            <a:ext cx="9006639"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94" name="Google Shape;94;p11"/>
          <p:cNvSpPr/>
          <p:nvPr/>
        </p:nvSpPr>
        <p:spPr>
          <a:xfrm>
            <a:off x="68510" y="4773224"/>
            <a:ext cx="9006637" cy="488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95" name="Google Shape;95;p11"/>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1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99" name="Google Shape;99;p1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Google Shape;103;p13"/>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3"/>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105" name="Google Shape;105;p1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3"/>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33" name="Google Shape;33;p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34" name="Shape 34"/>
        <p:cNvGrpSpPr/>
        <p:nvPr/>
      </p:nvGrpSpPr>
      <p:grpSpPr>
        <a:xfrm>
          <a:off x="0" y="0"/>
          <a:ext cx="0" cy="0"/>
          <a:chOff x="0" y="0"/>
          <a:chExt cx="0" cy="0"/>
        </a:xfrm>
      </p:grpSpPr>
      <p:sp>
        <p:nvSpPr>
          <p:cNvPr id="35" name="Google Shape;35;p4"/>
          <p:cNvSpPr/>
          <p:nvPr>
            <p:ph idx="2" type="pic"/>
          </p:nvPr>
        </p:nvSpPr>
        <p:spPr>
          <a:xfrm>
            <a:off x="3429000" y="1295400"/>
            <a:ext cx="2362200" cy="4267200"/>
          </a:xfrm>
          <a:prstGeom prst="rect">
            <a:avLst/>
          </a:prstGeom>
          <a:noFill/>
          <a:ln>
            <a:noFill/>
          </a:ln>
        </p:spPr>
      </p:sp>
      <p:sp>
        <p:nvSpPr>
          <p:cNvPr id="36" name="Google Shape;36;p4"/>
          <p:cNvSpPr txBox="1"/>
          <p:nvPr>
            <p:ph idx="1" type="body"/>
          </p:nvPr>
        </p:nvSpPr>
        <p:spPr>
          <a:xfrm>
            <a:off x="381000" y="76200"/>
            <a:ext cx="4191000" cy="101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400"/>
              <a:buFont typeface="Arial"/>
              <a:buNone/>
              <a:defRPr/>
            </a:lvl1pPr>
            <a:lvl2pPr indent="-342900" lvl="1" marL="914400" algn="l">
              <a:lnSpc>
                <a:spcPct val="100000"/>
              </a:lnSpc>
              <a:spcBef>
                <a:spcPts val="0"/>
              </a:spcBef>
              <a:spcAft>
                <a:spcPts val="0"/>
              </a:spcAft>
              <a:buClr>
                <a:srgbClr val="000000"/>
              </a:buClr>
              <a:buSzPts val="1800"/>
              <a:buChar char="–"/>
              <a:defRPr/>
            </a:lvl2pPr>
            <a:lvl3pPr indent="-342900" lvl="2" marL="1371600" algn="l">
              <a:lnSpc>
                <a:spcPct val="100000"/>
              </a:lnSpc>
              <a:spcBef>
                <a:spcPts val="0"/>
              </a:spcBef>
              <a:spcAft>
                <a:spcPts val="0"/>
              </a:spcAft>
              <a:buClr>
                <a:srgbClr val="000000"/>
              </a:buClr>
              <a:buSzPts val="1800"/>
              <a:buChar char="•"/>
              <a:defRPr/>
            </a:lvl3pPr>
            <a:lvl4pPr indent="-342900" lvl="3" marL="1828800" algn="l">
              <a:lnSpc>
                <a:spcPct val="100000"/>
              </a:lnSpc>
              <a:spcBef>
                <a:spcPts val="0"/>
              </a:spcBef>
              <a:spcAft>
                <a:spcPts val="0"/>
              </a:spcAft>
              <a:buClr>
                <a:srgbClr val="000000"/>
              </a:buClr>
              <a:buSzPts val="1800"/>
              <a:buChar char="–"/>
              <a:defRPr/>
            </a:lvl4pPr>
            <a:lvl5pPr indent="-342900" lvl="4" marL="2286000" algn="l">
              <a:lnSpc>
                <a:spcPct val="100000"/>
              </a:lnSpc>
              <a:spcBef>
                <a:spcPts val="0"/>
              </a:spcBef>
              <a:spcAft>
                <a:spcPts val="0"/>
              </a:spcAft>
              <a:buClr>
                <a:srgbClr val="000000"/>
              </a:buClr>
              <a:buSzPts val="1800"/>
              <a:buFont typeface="Libre Baskerville"/>
              <a:buChar char="»"/>
              <a:defRPr/>
            </a:lvl5pPr>
            <a:lvl6pPr indent="-228600" lvl="5" marL="2743200" algn="l">
              <a:lnSpc>
                <a:spcPct val="100000"/>
              </a:lnSpc>
              <a:spcBef>
                <a:spcPts val="0"/>
              </a:spcBef>
              <a:spcAft>
                <a:spcPts val="0"/>
              </a:spcAft>
              <a:buClr>
                <a:srgbClr val="000000"/>
              </a:buClr>
              <a:buSzPts val="1800"/>
              <a:buFont typeface="Libre Baskerville"/>
              <a:buNone/>
              <a:defRPr/>
            </a:lvl6pPr>
            <a:lvl7pPr indent="-228600" lvl="6" marL="3200400" algn="l">
              <a:lnSpc>
                <a:spcPct val="100000"/>
              </a:lnSpc>
              <a:spcBef>
                <a:spcPts val="0"/>
              </a:spcBef>
              <a:spcAft>
                <a:spcPts val="0"/>
              </a:spcAft>
              <a:buClr>
                <a:srgbClr val="000000"/>
              </a:buClr>
              <a:buSzPts val="1800"/>
              <a:buFont typeface="Libre Baskerville"/>
              <a:buNone/>
              <a:defRPr/>
            </a:lvl7pPr>
            <a:lvl8pPr indent="-228600" lvl="7" marL="3657600" algn="l">
              <a:lnSpc>
                <a:spcPct val="100000"/>
              </a:lnSpc>
              <a:spcBef>
                <a:spcPts val="0"/>
              </a:spcBef>
              <a:spcAft>
                <a:spcPts val="0"/>
              </a:spcAft>
              <a:buClr>
                <a:srgbClr val="000000"/>
              </a:buClr>
              <a:buSzPts val="1800"/>
              <a:buFont typeface="Libre Baskerville"/>
              <a:buNone/>
              <a:defRPr/>
            </a:lvl8pPr>
            <a:lvl9pPr indent="-228600" lvl="8" marL="4114800" algn="l">
              <a:lnSpc>
                <a:spcPct val="100000"/>
              </a:lnSpc>
              <a:spcBef>
                <a:spcPts val="0"/>
              </a:spcBef>
              <a:spcAft>
                <a:spcPts val="0"/>
              </a:spcAft>
              <a:buClr>
                <a:srgbClr val="000000"/>
              </a:buClr>
              <a:buSzPts val="1800"/>
              <a:buFont typeface="Libre Baskerville"/>
              <a:buNone/>
              <a:defRPr/>
            </a:lvl9pPr>
          </a:lstStyle>
          <a:p/>
        </p:txBody>
      </p:sp>
      <p:sp>
        <p:nvSpPr>
          <p:cNvPr id="37" name="Google Shape;37;p4"/>
          <p:cNvSpPr txBox="1"/>
          <p:nvPr>
            <p:ph idx="3" type="body"/>
          </p:nvPr>
        </p:nvSpPr>
        <p:spPr>
          <a:xfrm>
            <a:off x="4800600" y="76200"/>
            <a:ext cx="3276600" cy="1016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400"/>
              <a:buFont typeface="Arial"/>
              <a:buNone/>
              <a:defRPr/>
            </a:lvl1pPr>
            <a:lvl2pPr indent="-342900" lvl="1" marL="914400" algn="l">
              <a:lnSpc>
                <a:spcPct val="100000"/>
              </a:lnSpc>
              <a:spcBef>
                <a:spcPts val="0"/>
              </a:spcBef>
              <a:spcAft>
                <a:spcPts val="0"/>
              </a:spcAft>
              <a:buClr>
                <a:srgbClr val="000000"/>
              </a:buClr>
              <a:buSzPts val="1800"/>
              <a:buChar char="–"/>
              <a:defRPr/>
            </a:lvl2pPr>
            <a:lvl3pPr indent="-342900" lvl="2" marL="1371600" algn="l">
              <a:lnSpc>
                <a:spcPct val="100000"/>
              </a:lnSpc>
              <a:spcBef>
                <a:spcPts val="0"/>
              </a:spcBef>
              <a:spcAft>
                <a:spcPts val="0"/>
              </a:spcAft>
              <a:buClr>
                <a:srgbClr val="000000"/>
              </a:buClr>
              <a:buSzPts val="1800"/>
              <a:buChar char="•"/>
              <a:defRPr/>
            </a:lvl3pPr>
            <a:lvl4pPr indent="-342900" lvl="3" marL="1828800" algn="l">
              <a:lnSpc>
                <a:spcPct val="100000"/>
              </a:lnSpc>
              <a:spcBef>
                <a:spcPts val="0"/>
              </a:spcBef>
              <a:spcAft>
                <a:spcPts val="0"/>
              </a:spcAft>
              <a:buClr>
                <a:srgbClr val="000000"/>
              </a:buClr>
              <a:buSzPts val="1800"/>
              <a:buChar char="–"/>
              <a:defRPr/>
            </a:lvl4pPr>
            <a:lvl5pPr indent="-342900" lvl="4" marL="2286000" algn="l">
              <a:lnSpc>
                <a:spcPct val="100000"/>
              </a:lnSpc>
              <a:spcBef>
                <a:spcPts val="0"/>
              </a:spcBef>
              <a:spcAft>
                <a:spcPts val="0"/>
              </a:spcAft>
              <a:buClr>
                <a:srgbClr val="000000"/>
              </a:buClr>
              <a:buSzPts val="1800"/>
              <a:buFont typeface="Libre Baskerville"/>
              <a:buChar char="»"/>
              <a:defRPr/>
            </a:lvl5pPr>
            <a:lvl6pPr indent="-228600" lvl="5" marL="2743200" algn="l">
              <a:lnSpc>
                <a:spcPct val="100000"/>
              </a:lnSpc>
              <a:spcBef>
                <a:spcPts val="0"/>
              </a:spcBef>
              <a:spcAft>
                <a:spcPts val="0"/>
              </a:spcAft>
              <a:buClr>
                <a:srgbClr val="000000"/>
              </a:buClr>
              <a:buSzPts val="1800"/>
              <a:buFont typeface="Libre Baskerville"/>
              <a:buNone/>
              <a:defRPr/>
            </a:lvl6pPr>
            <a:lvl7pPr indent="-228600" lvl="6" marL="3200400" algn="l">
              <a:lnSpc>
                <a:spcPct val="100000"/>
              </a:lnSpc>
              <a:spcBef>
                <a:spcPts val="0"/>
              </a:spcBef>
              <a:spcAft>
                <a:spcPts val="0"/>
              </a:spcAft>
              <a:buClr>
                <a:srgbClr val="000000"/>
              </a:buClr>
              <a:buSzPts val="1800"/>
              <a:buFont typeface="Libre Baskerville"/>
              <a:buNone/>
              <a:defRPr/>
            </a:lvl7pPr>
            <a:lvl8pPr indent="-228600" lvl="7" marL="3657600" algn="l">
              <a:lnSpc>
                <a:spcPct val="100000"/>
              </a:lnSpc>
              <a:spcBef>
                <a:spcPts val="0"/>
              </a:spcBef>
              <a:spcAft>
                <a:spcPts val="0"/>
              </a:spcAft>
              <a:buClr>
                <a:srgbClr val="000000"/>
              </a:buClr>
              <a:buSzPts val="1800"/>
              <a:buFont typeface="Libre Baskerville"/>
              <a:buNone/>
              <a:defRPr/>
            </a:lvl8pPr>
            <a:lvl9pPr indent="-228600" lvl="8" marL="4114800" algn="l">
              <a:lnSpc>
                <a:spcPct val="100000"/>
              </a:lnSpc>
              <a:spcBef>
                <a:spcPts val="0"/>
              </a:spcBef>
              <a:spcAft>
                <a:spcPts val="0"/>
              </a:spcAft>
              <a:buClr>
                <a:srgbClr val="000000"/>
              </a:buClr>
              <a:buSzPts val="1800"/>
              <a:buFont typeface="Libre Baskerville"/>
              <a:buNone/>
              <a:defRPr/>
            </a:lvl9pPr>
          </a:lstStyle>
          <a:p/>
        </p:txBody>
      </p:sp>
      <p:sp>
        <p:nvSpPr>
          <p:cNvPr id="38" name="Google Shape;38;p4"/>
          <p:cNvSpPr txBox="1"/>
          <p:nvPr>
            <p:ph idx="10" type="dt"/>
          </p:nvPr>
        </p:nvSpPr>
        <p:spPr>
          <a:xfrm>
            <a:off x="7772401" y="6136218"/>
            <a:ext cx="766763" cy="36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1400"/>
              <a:buFont typeface="Libre Baskerville"/>
              <a:buNone/>
              <a:defRPr/>
            </a:lvl1pPr>
            <a:lvl2pPr lvl="1" algn="l">
              <a:lnSpc>
                <a:spcPct val="100000"/>
              </a:lnSpc>
              <a:spcBef>
                <a:spcPts val="0"/>
              </a:spcBef>
              <a:spcAft>
                <a:spcPts val="0"/>
              </a:spcAft>
              <a:buClr>
                <a:schemeClr val="dk1"/>
              </a:buClr>
              <a:buSzPts val="1400"/>
              <a:buFont typeface="Libre Baskerville"/>
              <a:buNone/>
              <a:defRPr/>
            </a:lvl2pPr>
            <a:lvl3pPr lvl="2" algn="l">
              <a:lnSpc>
                <a:spcPct val="100000"/>
              </a:lnSpc>
              <a:spcBef>
                <a:spcPts val="0"/>
              </a:spcBef>
              <a:spcAft>
                <a:spcPts val="0"/>
              </a:spcAft>
              <a:buClr>
                <a:schemeClr val="dk1"/>
              </a:buClr>
              <a:buSzPts val="1400"/>
              <a:buFont typeface="Libre Baskerville"/>
              <a:buNone/>
              <a:defRPr/>
            </a:lvl3pPr>
            <a:lvl4pPr lvl="3" algn="l">
              <a:lnSpc>
                <a:spcPct val="100000"/>
              </a:lnSpc>
              <a:spcBef>
                <a:spcPts val="0"/>
              </a:spcBef>
              <a:spcAft>
                <a:spcPts val="0"/>
              </a:spcAft>
              <a:buClr>
                <a:schemeClr val="dk1"/>
              </a:buClr>
              <a:buSzPts val="1400"/>
              <a:buFont typeface="Libre Baskerville"/>
              <a:buNone/>
              <a:defRPr/>
            </a:lvl4pPr>
            <a:lvl5pPr lvl="4" algn="l">
              <a:lnSpc>
                <a:spcPct val="100000"/>
              </a:lnSpc>
              <a:spcBef>
                <a:spcPts val="0"/>
              </a:spcBef>
              <a:spcAft>
                <a:spcPts val="0"/>
              </a:spcAft>
              <a:buClr>
                <a:schemeClr val="dk1"/>
              </a:buClr>
              <a:buSzPts val="1400"/>
              <a:buFont typeface="Libre Baskerville"/>
              <a:buNone/>
              <a:defRPr/>
            </a:lvl5pPr>
            <a:lvl6pPr lvl="5" algn="l">
              <a:lnSpc>
                <a:spcPct val="100000"/>
              </a:lnSpc>
              <a:spcBef>
                <a:spcPts val="0"/>
              </a:spcBef>
              <a:spcAft>
                <a:spcPts val="0"/>
              </a:spcAft>
              <a:buClr>
                <a:schemeClr val="dk1"/>
              </a:buClr>
              <a:buSzPts val="1400"/>
              <a:buFont typeface="Libre Baskerville"/>
              <a:buNone/>
              <a:defRPr/>
            </a:lvl6pPr>
            <a:lvl7pPr lvl="6" algn="l">
              <a:lnSpc>
                <a:spcPct val="100000"/>
              </a:lnSpc>
              <a:spcBef>
                <a:spcPts val="0"/>
              </a:spcBef>
              <a:spcAft>
                <a:spcPts val="0"/>
              </a:spcAft>
              <a:buClr>
                <a:schemeClr val="dk1"/>
              </a:buClr>
              <a:buSzPts val="1400"/>
              <a:buFont typeface="Libre Baskerville"/>
              <a:buNone/>
              <a:defRPr/>
            </a:lvl7pPr>
            <a:lvl8pPr lvl="7" algn="l">
              <a:lnSpc>
                <a:spcPct val="100000"/>
              </a:lnSpc>
              <a:spcBef>
                <a:spcPts val="0"/>
              </a:spcBef>
              <a:spcAft>
                <a:spcPts val="0"/>
              </a:spcAft>
              <a:buClr>
                <a:schemeClr val="dk1"/>
              </a:buClr>
              <a:buSzPts val="1400"/>
              <a:buFont typeface="Libre Baskerville"/>
              <a:buNone/>
              <a:defRPr/>
            </a:lvl8pPr>
            <a:lvl9pPr lvl="8" algn="l">
              <a:lnSpc>
                <a:spcPct val="100000"/>
              </a:lnSpc>
              <a:spcBef>
                <a:spcPts val="0"/>
              </a:spcBef>
              <a:spcAft>
                <a:spcPts val="0"/>
              </a:spcAft>
              <a:buClr>
                <a:schemeClr val="dk1"/>
              </a:buClr>
              <a:buSzPts val="1400"/>
              <a:buFont typeface="Libre Baskerville"/>
              <a:buNone/>
              <a:defRPr/>
            </a:lvl9pPr>
          </a:lstStyle>
          <a:p/>
        </p:txBody>
      </p:sp>
      <p:sp>
        <p:nvSpPr>
          <p:cNvPr id="39" name="Google Shape;39;p4"/>
          <p:cNvSpPr txBox="1"/>
          <p:nvPr>
            <p:ph idx="11" type="ftr"/>
          </p:nvPr>
        </p:nvSpPr>
        <p:spPr>
          <a:xfrm>
            <a:off x="1943100" y="6136217"/>
            <a:ext cx="5716588" cy="36406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400"/>
              <a:buFont typeface="Libre Baskerville"/>
              <a:buNone/>
              <a:defRPr/>
            </a:lvl1pPr>
            <a:lvl2pPr lvl="1" algn="l">
              <a:lnSpc>
                <a:spcPct val="100000"/>
              </a:lnSpc>
              <a:spcBef>
                <a:spcPts val="0"/>
              </a:spcBef>
              <a:spcAft>
                <a:spcPts val="0"/>
              </a:spcAft>
              <a:buClr>
                <a:schemeClr val="dk1"/>
              </a:buClr>
              <a:buSzPts val="1400"/>
              <a:buFont typeface="Libre Baskerville"/>
              <a:buNone/>
              <a:defRPr/>
            </a:lvl2pPr>
            <a:lvl3pPr lvl="2" algn="l">
              <a:lnSpc>
                <a:spcPct val="100000"/>
              </a:lnSpc>
              <a:spcBef>
                <a:spcPts val="0"/>
              </a:spcBef>
              <a:spcAft>
                <a:spcPts val="0"/>
              </a:spcAft>
              <a:buClr>
                <a:schemeClr val="dk1"/>
              </a:buClr>
              <a:buSzPts val="1400"/>
              <a:buFont typeface="Libre Baskerville"/>
              <a:buNone/>
              <a:defRPr/>
            </a:lvl3pPr>
            <a:lvl4pPr lvl="3" algn="l">
              <a:lnSpc>
                <a:spcPct val="100000"/>
              </a:lnSpc>
              <a:spcBef>
                <a:spcPts val="0"/>
              </a:spcBef>
              <a:spcAft>
                <a:spcPts val="0"/>
              </a:spcAft>
              <a:buClr>
                <a:schemeClr val="dk1"/>
              </a:buClr>
              <a:buSzPts val="1400"/>
              <a:buFont typeface="Libre Baskerville"/>
              <a:buNone/>
              <a:defRPr/>
            </a:lvl4pPr>
            <a:lvl5pPr lvl="4" algn="l">
              <a:lnSpc>
                <a:spcPct val="100000"/>
              </a:lnSpc>
              <a:spcBef>
                <a:spcPts val="0"/>
              </a:spcBef>
              <a:spcAft>
                <a:spcPts val="0"/>
              </a:spcAft>
              <a:buClr>
                <a:schemeClr val="dk1"/>
              </a:buClr>
              <a:buSzPts val="1400"/>
              <a:buFont typeface="Libre Baskerville"/>
              <a:buNone/>
              <a:defRPr/>
            </a:lvl5pPr>
            <a:lvl6pPr lvl="5" algn="l">
              <a:lnSpc>
                <a:spcPct val="100000"/>
              </a:lnSpc>
              <a:spcBef>
                <a:spcPts val="0"/>
              </a:spcBef>
              <a:spcAft>
                <a:spcPts val="0"/>
              </a:spcAft>
              <a:buClr>
                <a:schemeClr val="dk1"/>
              </a:buClr>
              <a:buSzPts val="1400"/>
              <a:buFont typeface="Libre Baskerville"/>
              <a:buNone/>
              <a:defRPr/>
            </a:lvl6pPr>
            <a:lvl7pPr lvl="6" algn="l">
              <a:lnSpc>
                <a:spcPct val="100000"/>
              </a:lnSpc>
              <a:spcBef>
                <a:spcPts val="0"/>
              </a:spcBef>
              <a:spcAft>
                <a:spcPts val="0"/>
              </a:spcAft>
              <a:buClr>
                <a:schemeClr val="dk1"/>
              </a:buClr>
              <a:buSzPts val="1400"/>
              <a:buFont typeface="Libre Baskerville"/>
              <a:buNone/>
              <a:defRPr/>
            </a:lvl7pPr>
            <a:lvl8pPr lvl="7" algn="l">
              <a:lnSpc>
                <a:spcPct val="100000"/>
              </a:lnSpc>
              <a:spcBef>
                <a:spcPts val="0"/>
              </a:spcBef>
              <a:spcAft>
                <a:spcPts val="0"/>
              </a:spcAft>
              <a:buClr>
                <a:schemeClr val="dk1"/>
              </a:buClr>
              <a:buSzPts val="1400"/>
              <a:buFont typeface="Libre Baskerville"/>
              <a:buNone/>
              <a:defRPr/>
            </a:lvl8pPr>
            <a:lvl9pPr lvl="8" algn="l">
              <a:lnSpc>
                <a:spcPct val="100000"/>
              </a:lnSpc>
              <a:spcBef>
                <a:spcPts val="0"/>
              </a:spcBef>
              <a:spcAft>
                <a:spcPts val="0"/>
              </a:spcAft>
              <a:buClr>
                <a:schemeClr val="dk1"/>
              </a:buClr>
              <a:buSzPts val="1400"/>
              <a:buFont typeface="Libre Baskerville"/>
              <a:buNone/>
              <a:defRPr/>
            </a:lvl9pPr>
          </a:lstStyle>
          <a:p/>
        </p:txBody>
      </p:sp>
      <p:sp>
        <p:nvSpPr>
          <p:cNvPr id="40" name="Google Shape;40;p4"/>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FEFFFF"/>
              </a:buClr>
              <a:buSzPts val="2000"/>
              <a:buFont typeface="Century Gothic"/>
              <a:buNone/>
              <a:defRPr b="1" i="1"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r>
              <a:rPr lang="en-US"/>
              <a:t>1</a:t>
            </a:r>
            <a:endParaRPr b="0" i="0"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45" name="Shape 45"/>
        <p:cNvGrpSpPr/>
        <p:nvPr/>
      </p:nvGrpSpPr>
      <p:grpSpPr>
        <a:xfrm>
          <a:off x="0" y="0"/>
          <a:ext cx="0" cy="0"/>
          <a:chOff x="0" y="0"/>
          <a:chExt cx="0" cy="0"/>
        </a:xfrm>
      </p:grpSpPr>
      <p:sp>
        <p:nvSpPr>
          <p:cNvPr id="46" name="Google Shape;46;p6"/>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7" name="Google Shape;47;p6"/>
          <p:cNvSpPr/>
          <p:nvPr/>
        </p:nvSpPr>
        <p:spPr>
          <a:xfrm>
            <a:off x="65313" y="69755"/>
            <a:ext cx="9013372"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48" name="Google Shape;48;p6"/>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2040"/>
              <a:buNone/>
              <a:defRPr sz="2400">
                <a:solidFill>
                  <a:srgbClr val="888888"/>
                </a:solidFill>
              </a:defRPr>
            </a:lvl1pPr>
            <a:lvl2pPr indent="-228600" lvl="1" marL="914400" algn="l">
              <a:lnSpc>
                <a:spcPct val="100000"/>
              </a:lnSpc>
              <a:spcBef>
                <a:spcPts val="370"/>
              </a:spcBef>
              <a:spcAft>
                <a:spcPts val="0"/>
              </a:spcAft>
              <a:buSzPts val="1530"/>
              <a:buNone/>
              <a:defRPr sz="1800">
                <a:solidFill>
                  <a:srgbClr val="888888"/>
                </a:solidFill>
              </a:defRPr>
            </a:lvl2pPr>
            <a:lvl3pPr indent="-228600" lvl="2" marL="1371600" algn="l">
              <a:lnSpc>
                <a:spcPct val="100000"/>
              </a:lnSpc>
              <a:spcBef>
                <a:spcPts val="370"/>
              </a:spcBef>
              <a:spcAft>
                <a:spcPts val="0"/>
              </a:spcAft>
              <a:buSzPts val="1360"/>
              <a:buNone/>
              <a:defRPr sz="1600">
                <a:solidFill>
                  <a:srgbClr val="888888"/>
                </a:solidFill>
              </a:defRPr>
            </a:lvl3pPr>
            <a:lvl4pPr indent="-228600" lvl="3" marL="1828800" algn="l">
              <a:lnSpc>
                <a:spcPct val="100000"/>
              </a:lnSpc>
              <a:spcBef>
                <a:spcPts val="370"/>
              </a:spcBef>
              <a:spcAft>
                <a:spcPts val="0"/>
              </a:spcAft>
              <a:buSzPts val="1120"/>
              <a:buNone/>
              <a:defRPr sz="1400">
                <a:solidFill>
                  <a:srgbClr val="888888"/>
                </a:solidFill>
              </a:defRPr>
            </a:lvl4pPr>
            <a:lvl5pPr indent="-228600" lvl="4" marL="2286000" algn="l">
              <a:lnSpc>
                <a:spcPct val="100000"/>
              </a:lnSpc>
              <a:spcBef>
                <a:spcPts val="370"/>
              </a:spcBef>
              <a:spcAft>
                <a:spcPts val="0"/>
              </a:spcAft>
              <a:buSzPts val="1400"/>
              <a:buFont typeface="Libre Baskerville"/>
              <a:buNone/>
              <a:defRPr sz="1400">
                <a:solidFill>
                  <a:srgbClr val="888888"/>
                </a:solidFill>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50" name="Google Shape;50;p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p:nvPr/>
        </p:nvSpPr>
        <p:spPr>
          <a:xfrm flipH="1" rot="10800000">
            <a:off x="69412" y="2376830"/>
            <a:ext cx="9013515"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3" name="Google Shape;53;p6"/>
          <p:cNvSpPr/>
          <p:nvPr/>
        </p:nvSpPr>
        <p:spPr>
          <a:xfrm>
            <a:off x="69146" y="2341475"/>
            <a:ext cx="9013781"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4" name="Google Shape;54;p6"/>
          <p:cNvSpPr/>
          <p:nvPr/>
        </p:nvSpPr>
        <p:spPr>
          <a:xfrm>
            <a:off x="68306" y="2468880"/>
            <a:ext cx="9014621"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55" name="Google Shape;55;p6"/>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61" name="Google Shape;61;p7"/>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2" name="Google Shape;62;p7"/>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8"/>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6" name="Google Shape;66;p8"/>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lnSpc>
                <a:spcPct val="100000"/>
              </a:lnSpc>
              <a:spcBef>
                <a:spcPts val="370"/>
              </a:spcBef>
              <a:spcAft>
                <a:spcPts val="0"/>
              </a:spcAft>
              <a:buSzPts val="1700"/>
              <a:buNone/>
              <a:defRPr b="1" sz="2000"/>
            </a:lvl2pPr>
            <a:lvl3pPr indent="-228600" lvl="2" marL="1371600" algn="l">
              <a:lnSpc>
                <a:spcPct val="100000"/>
              </a:lnSpc>
              <a:spcBef>
                <a:spcPts val="370"/>
              </a:spcBef>
              <a:spcAft>
                <a:spcPts val="0"/>
              </a:spcAft>
              <a:buSzPts val="1530"/>
              <a:buNone/>
              <a:defRPr b="1" sz="1800"/>
            </a:lvl3pPr>
            <a:lvl4pPr indent="-228600" lvl="3" marL="1828800" algn="l">
              <a:lnSpc>
                <a:spcPct val="100000"/>
              </a:lnSpc>
              <a:spcBef>
                <a:spcPts val="370"/>
              </a:spcBef>
              <a:spcAft>
                <a:spcPts val="0"/>
              </a:spcAft>
              <a:buSzPts val="1280"/>
              <a:buNone/>
              <a:defRPr b="1" sz="1600"/>
            </a:lvl4pPr>
            <a:lvl5pPr indent="-228600" lvl="4" marL="2286000" algn="l">
              <a:lnSpc>
                <a:spcPct val="100000"/>
              </a:lnSpc>
              <a:spcBef>
                <a:spcPts val="370"/>
              </a:spcBef>
              <a:spcAft>
                <a:spcPts val="0"/>
              </a:spcAft>
              <a:buSzPts val="1600"/>
              <a:buFont typeface="Libre Baskerville"/>
              <a:buNone/>
              <a:defRPr b="1" sz="16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67" name="Google Shape;67;p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70" name="Google Shape;70;p8"/>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71" name="Google Shape;71;p8"/>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10"/>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79" name="Google Shape;79;p10"/>
          <p:cNvSpPr/>
          <p:nvPr/>
        </p:nvSpPr>
        <p:spPr>
          <a:xfrm>
            <a:off x="64008" y="69755"/>
            <a:ext cx="9013372"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80" name="Google Shape;80;p10"/>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lnSpc>
                <a:spcPct val="100000"/>
              </a:lnSpc>
              <a:spcBef>
                <a:spcPts val="0"/>
              </a:spcBef>
              <a:spcAft>
                <a:spcPts val="0"/>
              </a:spcAft>
              <a:buClr>
                <a:schemeClr val="dk2"/>
              </a:buClr>
              <a:buSzPts val="4000"/>
              <a:buFont typeface="Libre Franklin"/>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80"/>
              </a:spcBef>
              <a:spcAft>
                <a:spcPts val="0"/>
              </a:spcAft>
              <a:buSzPts val="1530"/>
              <a:buNone/>
              <a:defRPr sz="1800"/>
            </a:lvl1pPr>
            <a:lvl2pPr indent="-228600" lvl="1" marL="914400" algn="l">
              <a:lnSpc>
                <a:spcPct val="100000"/>
              </a:lnSpc>
              <a:spcBef>
                <a:spcPts val="370"/>
              </a:spcBef>
              <a:spcAft>
                <a:spcPts val="0"/>
              </a:spcAft>
              <a:buSzPts val="1020"/>
              <a:buNone/>
              <a:defRPr sz="1200"/>
            </a:lvl2pPr>
            <a:lvl3pPr indent="-228600" lvl="2" marL="1371600" algn="l">
              <a:lnSpc>
                <a:spcPct val="100000"/>
              </a:lnSpc>
              <a:spcBef>
                <a:spcPts val="370"/>
              </a:spcBef>
              <a:spcAft>
                <a:spcPts val="0"/>
              </a:spcAft>
              <a:buSzPts val="850"/>
              <a:buNone/>
              <a:defRPr sz="1000"/>
            </a:lvl3pPr>
            <a:lvl4pPr indent="-228600" lvl="3" marL="1828800" algn="l">
              <a:lnSpc>
                <a:spcPct val="100000"/>
              </a:lnSpc>
              <a:spcBef>
                <a:spcPts val="370"/>
              </a:spcBef>
              <a:spcAft>
                <a:spcPts val="0"/>
              </a:spcAft>
              <a:buSzPts val="720"/>
              <a:buNone/>
              <a:defRPr sz="900"/>
            </a:lvl4pPr>
            <a:lvl5pPr indent="-228600" lvl="4" marL="2286000" algn="l">
              <a:lnSpc>
                <a:spcPct val="100000"/>
              </a:lnSpc>
              <a:spcBef>
                <a:spcPts val="370"/>
              </a:spcBef>
              <a:spcAft>
                <a:spcPts val="0"/>
              </a:spcAft>
              <a:buSzPts val="900"/>
              <a:buFont typeface="Libre Baskerville"/>
              <a:buNone/>
              <a:defRPr sz="900"/>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
        <p:nvSpPr>
          <p:cNvPr id="82" name="Google Shape;82;p1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0"/>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85" name="Google Shape;85;p10"/>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rmAutofit/>
          </a:bodyPr>
          <a:lstStyle>
            <a:lvl1pPr indent="-325755" lvl="0" marL="457200" algn="l">
              <a:lnSpc>
                <a:spcPct val="100000"/>
              </a:lnSpc>
              <a:spcBef>
                <a:spcPts val="580"/>
              </a:spcBef>
              <a:spcAft>
                <a:spcPts val="0"/>
              </a:spcAft>
              <a:buSzPts val="1530"/>
              <a:buChar char="⚫"/>
              <a:defRPr/>
            </a:lvl1pPr>
            <a:lvl2pPr indent="-325755" lvl="1" marL="914400" algn="l">
              <a:lnSpc>
                <a:spcPct val="100000"/>
              </a:lnSpc>
              <a:spcBef>
                <a:spcPts val="370"/>
              </a:spcBef>
              <a:spcAft>
                <a:spcPts val="0"/>
              </a:spcAft>
              <a:buSzPts val="1530"/>
              <a:buChar char="⚫"/>
              <a:defRPr/>
            </a:lvl2pPr>
            <a:lvl3pPr indent="-325755" lvl="2" marL="1371600" algn="l">
              <a:lnSpc>
                <a:spcPct val="100000"/>
              </a:lnSpc>
              <a:spcBef>
                <a:spcPts val="370"/>
              </a:spcBef>
              <a:spcAft>
                <a:spcPts val="0"/>
              </a:spcAft>
              <a:buSzPts val="1530"/>
              <a:buChar char="⚫"/>
              <a:defRPr/>
            </a:lvl3pPr>
            <a:lvl4pPr indent="-320039" lvl="3" marL="1828800" algn="l">
              <a:lnSpc>
                <a:spcPct val="100000"/>
              </a:lnSpc>
              <a:spcBef>
                <a:spcPts val="370"/>
              </a:spcBef>
              <a:spcAft>
                <a:spcPts val="0"/>
              </a:spcAft>
              <a:buSzPts val="1440"/>
              <a:buChar char="⚫"/>
              <a:defRPr/>
            </a:lvl4pPr>
            <a:lvl5pPr indent="-342900" lvl="4" marL="2286000" algn="l">
              <a:lnSpc>
                <a:spcPct val="100000"/>
              </a:lnSpc>
              <a:spcBef>
                <a:spcPts val="370"/>
              </a:spcBef>
              <a:spcAft>
                <a:spcPts val="0"/>
              </a:spcAft>
              <a:buSzPts val="1800"/>
              <a:buChar char="o"/>
              <a:defRPr/>
            </a:lvl5pPr>
            <a:lvl6pPr indent="-342900" lvl="5" marL="2743200" algn="l">
              <a:lnSpc>
                <a:spcPct val="100000"/>
              </a:lnSpc>
              <a:spcBef>
                <a:spcPts val="370"/>
              </a:spcBef>
              <a:spcAft>
                <a:spcPts val="0"/>
              </a:spcAft>
              <a:buSzPts val="1800"/>
              <a:buChar char="•"/>
              <a:defRPr/>
            </a:lvl6pPr>
            <a:lvl7pPr indent="-342900" lvl="6" marL="3200400" algn="l">
              <a:lnSpc>
                <a:spcPct val="100000"/>
              </a:lnSpc>
              <a:spcBef>
                <a:spcPts val="370"/>
              </a:spcBef>
              <a:spcAft>
                <a:spcPts val="0"/>
              </a:spcAft>
              <a:buSzPts val="1800"/>
              <a:buChar char="•"/>
              <a:defRPr/>
            </a:lvl7pPr>
            <a:lvl8pPr indent="-342900" lvl="7" marL="3657600" algn="l">
              <a:lnSpc>
                <a:spcPct val="100000"/>
              </a:lnSpc>
              <a:spcBef>
                <a:spcPts val="370"/>
              </a:spcBef>
              <a:spcAft>
                <a:spcPts val="0"/>
              </a:spcAft>
              <a:buSzPts val="1800"/>
              <a:buChar char="•"/>
              <a:defRPr/>
            </a:lvl8pPr>
            <a:lvl9pPr indent="-342900" lvl="8" marL="4114800" algn="l">
              <a:lnSpc>
                <a:spcPct val="100000"/>
              </a:lnSpc>
              <a:spcBef>
                <a:spcPts val="37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1" name="Google Shape;11;p1"/>
          <p:cNvSpPr/>
          <p:nvPr/>
        </p:nvSpPr>
        <p:spPr>
          <a:xfrm>
            <a:off x="64008" y="69755"/>
            <a:ext cx="9013372"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2" name="Google Shape;12;p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marR="0" rtl="0" algn="l">
              <a:lnSpc>
                <a:spcPct val="100000"/>
              </a:lnSpc>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68935" lvl="0" marL="457200" marR="0" rtl="0" algn="l">
              <a:lnSpc>
                <a:spcPct val="100000"/>
              </a:lnSpc>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lnSpc>
                <a:spcPct val="100000"/>
              </a:lnSpc>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lnSpc>
                <a:spcPct val="100000"/>
              </a:lnSpc>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lnSpc>
                <a:spcPct val="100000"/>
              </a:lnSpc>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lnSpc>
                <a:spcPct val="100000"/>
              </a:lnSpc>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lnSpc>
                <a:spcPct val="100000"/>
              </a:lnSpc>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lnSpc>
                <a:spcPct val="100000"/>
              </a:lnSpc>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lnSpc>
                <a:spcPct val="100000"/>
              </a:lnSpc>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lnSpc>
                <a:spcPct val="100000"/>
              </a:lnSpc>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ibre Baskerville"/>
                <a:ea typeface="Libre Baskerville"/>
                <a:cs typeface="Libre Baskerville"/>
                <a:sym typeface="Libre Baskervil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 name="Google Shape;15;p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Libre Baskerville"/>
                <a:ea typeface="Libre Baskerville"/>
                <a:cs typeface="Libre Baskerville"/>
                <a:sym typeface="Libre Baskervil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6" name="Google Shape;16;p1"/>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Libre Franklin"/>
              <a:buNone/>
            </a:pPr>
            <a:r>
              <a:rPr lang="en-US">
                <a:solidFill>
                  <a:schemeClr val="lt1"/>
                </a:solidFill>
              </a:rPr>
              <a:t>Smart Shopping Using IOT</a:t>
            </a:r>
            <a:endParaRPr/>
          </a:p>
        </p:txBody>
      </p:sp>
      <p:sp>
        <p:nvSpPr>
          <p:cNvPr id="113" name="Google Shape;113;p14"/>
          <p:cNvSpPr txBox="1"/>
          <p:nvPr/>
        </p:nvSpPr>
        <p:spPr>
          <a:xfrm>
            <a:off x="5652120" y="3212976"/>
            <a:ext cx="3024336" cy="1944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530"/>
              <a:buFont typeface="Noto Sans Symbols"/>
              <a:buNone/>
            </a:pPr>
            <a:r>
              <a:rPr b="1" i="0" lang="en-US" sz="1800" u="none" cap="none" strike="noStrike">
                <a:solidFill>
                  <a:srgbClr val="000000"/>
                </a:solidFill>
                <a:latin typeface="Arial"/>
                <a:ea typeface="Arial"/>
                <a:cs typeface="Arial"/>
                <a:sym typeface="Arial"/>
              </a:rPr>
              <a:t>Under the Guidance of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580"/>
              </a:spcBef>
              <a:spcAft>
                <a:spcPts val="0"/>
              </a:spcAft>
              <a:buClr>
                <a:schemeClr val="accent1"/>
              </a:buClr>
              <a:buSzPts val="1530"/>
              <a:buFont typeface="Noto Sans Symbols"/>
              <a:buNone/>
            </a:pPr>
            <a:r>
              <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580"/>
              </a:spcBef>
              <a:spcAft>
                <a:spcPts val="0"/>
              </a:spcAft>
              <a:buClr>
                <a:schemeClr val="accent1"/>
              </a:buClr>
              <a:buSzPts val="1530"/>
              <a:buFont typeface="Noto Sans Symbols"/>
              <a:buNone/>
            </a:pPr>
            <a:r>
              <a:rPr b="1" i="0" lang="en-US" sz="1600" u="none" cap="none" strike="noStrike">
                <a:solidFill>
                  <a:schemeClr val="dk1"/>
                </a:solidFill>
                <a:latin typeface="Times New Roman"/>
                <a:ea typeface="Times New Roman"/>
                <a:cs typeface="Times New Roman"/>
                <a:sym typeface="Times New Roman"/>
              </a:rPr>
              <a:t>Sindhu K</a:t>
            </a:r>
            <a:endParaRPr b="1" i="0"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580"/>
              </a:spcBef>
              <a:spcAft>
                <a:spcPts val="0"/>
              </a:spcAft>
              <a:buClr>
                <a:schemeClr val="accent1"/>
              </a:buClr>
              <a:buSzPts val="1530"/>
              <a:buFont typeface="Noto Sans Symbols"/>
              <a:buNone/>
            </a:pPr>
            <a:r>
              <a:rPr b="1" i="0" lang="en-US" sz="1600" u="none" cap="none" strike="noStrike">
                <a:solidFill>
                  <a:schemeClr val="dk1"/>
                </a:solidFill>
                <a:latin typeface="Times New Roman"/>
                <a:ea typeface="Times New Roman"/>
                <a:cs typeface="Times New Roman"/>
                <a:sym typeface="Times New Roman"/>
              </a:rPr>
              <a:t>(Asst. Prof)</a:t>
            </a:r>
            <a:endParaRPr b="1" i="0"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580"/>
              </a:spcBef>
              <a:spcAft>
                <a:spcPts val="0"/>
              </a:spcAft>
              <a:buClr>
                <a:schemeClr val="accent1"/>
              </a:buClr>
              <a:buSzPts val="1530"/>
              <a:buFont typeface="Noto Sans Symbols"/>
              <a:buNone/>
            </a:pPr>
            <a:r>
              <a:rPr b="1" i="0" lang="en-US" sz="1600" u="none" cap="none" strike="noStrike">
                <a:solidFill>
                  <a:schemeClr val="dk1"/>
                </a:solidFill>
                <a:latin typeface="Times New Roman"/>
                <a:ea typeface="Times New Roman"/>
                <a:cs typeface="Times New Roman"/>
                <a:sym typeface="Times New Roman"/>
              </a:rPr>
              <a:t>Department of ISE</a:t>
            </a:r>
            <a:endParaRPr b="1" i="0"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580"/>
              </a:spcBef>
              <a:spcAft>
                <a:spcPts val="0"/>
              </a:spcAft>
              <a:buClr>
                <a:schemeClr val="accent1"/>
              </a:buClr>
              <a:buSzPts val="1530"/>
              <a:buFont typeface="Noto Sans Symbols"/>
              <a:buNone/>
            </a:pPr>
            <a:r>
              <a:t/>
            </a:r>
            <a:endParaRPr b="1" i="0" sz="1800" u="none" cap="none" strike="noStrike">
              <a:solidFill>
                <a:srgbClr val="000000"/>
              </a:solidFill>
              <a:latin typeface="Arial"/>
              <a:ea typeface="Arial"/>
              <a:cs typeface="Arial"/>
              <a:sym typeface="Arial"/>
            </a:endParaRPr>
          </a:p>
        </p:txBody>
      </p:sp>
      <p:sp>
        <p:nvSpPr>
          <p:cNvPr id="114" name="Google Shape;114;p14"/>
          <p:cNvSpPr txBox="1"/>
          <p:nvPr/>
        </p:nvSpPr>
        <p:spPr>
          <a:xfrm>
            <a:off x="1403648" y="188640"/>
            <a:ext cx="7488832" cy="1224136"/>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chemeClr val="accent1"/>
              </a:buClr>
              <a:buSzPct val="85000"/>
              <a:buFont typeface="Noto Sans Symbols"/>
              <a:buNone/>
            </a:pPr>
            <a:r>
              <a:rPr b="1" i="0" lang="en-US" sz="2600" u="none" cap="none" strike="noStrike">
                <a:solidFill>
                  <a:schemeClr val="dk2"/>
                </a:solidFill>
                <a:latin typeface="Libre Baskerville"/>
                <a:ea typeface="Libre Baskerville"/>
                <a:cs typeface="Libre Baskerville"/>
                <a:sym typeface="Libre Baskerville"/>
              </a:rPr>
              <a:t>BMS College of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80"/>
              </a:spcBef>
              <a:spcAft>
                <a:spcPts val="0"/>
              </a:spcAft>
              <a:buClr>
                <a:schemeClr val="accent1"/>
              </a:buClr>
              <a:buSzPct val="85000"/>
              <a:buFont typeface="Noto Sans Symbols"/>
              <a:buNone/>
            </a:pPr>
            <a:r>
              <a:rPr b="1" i="0" lang="en-US" sz="2600" u="none" cap="none" strike="noStrike">
                <a:solidFill>
                  <a:schemeClr val="dk2"/>
                </a:solidFill>
                <a:latin typeface="Libre Baskerville"/>
                <a:ea typeface="Libre Baskerville"/>
                <a:cs typeface="Libre Baskerville"/>
                <a:sym typeface="Libre Baskerville"/>
              </a:rPr>
              <a:t>Department of Information Science and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80"/>
              </a:spcBef>
              <a:spcAft>
                <a:spcPts val="0"/>
              </a:spcAft>
              <a:buClr>
                <a:schemeClr val="accent1"/>
              </a:buClr>
              <a:buSzPct val="85000"/>
              <a:buFont typeface="Noto Sans Symbols"/>
              <a:buNone/>
            </a:pPr>
            <a:r>
              <a:rPr b="1" i="0" lang="en-US" sz="2600" u="none" cap="none" strike="noStrike">
                <a:solidFill>
                  <a:schemeClr val="dk2"/>
                </a:solidFill>
                <a:latin typeface="Libre Baskerville"/>
                <a:ea typeface="Libre Baskerville"/>
                <a:cs typeface="Libre Baskerville"/>
                <a:sym typeface="Libre Baskerville"/>
              </a:rPr>
              <a:t>CAPSTONE PROJECT PHASE -2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80"/>
              </a:spcBef>
              <a:spcAft>
                <a:spcPts val="0"/>
              </a:spcAft>
              <a:buClr>
                <a:schemeClr val="accent1"/>
              </a:buClr>
              <a:buSzPct val="85000"/>
              <a:buFont typeface="Noto Sans Symbols"/>
              <a:buNone/>
            </a:pPr>
            <a:r>
              <a:rPr b="1" i="0" lang="en-US" sz="2600" u="none" cap="none" strike="noStrike">
                <a:solidFill>
                  <a:schemeClr val="dk2"/>
                </a:solidFill>
                <a:latin typeface="Libre Baskerville"/>
                <a:ea typeface="Libre Baskerville"/>
                <a:cs typeface="Libre Baskerville"/>
                <a:sym typeface="Libre Baskerville"/>
              </a:rPr>
              <a:t>Review - I</a:t>
            </a:r>
            <a:endParaRPr b="1" i="0" sz="2600" u="none" cap="none" strike="noStrike">
              <a:solidFill>
                <a:schemeClr val="dk2"/>
              </a:solidFill>
              <a:latin typeface="Libre Baskerville"/>
              <a:ea typeface="Libre Baskerville"/>
              <a:cs typeface="Libre Baskerville"/>
              <a:sym typeface="Libre Baskerville"/>
            </a:endParaRPr>
          </a:p>
        </p:txBody>
      </p:sp>
      <p:pic>
        <p:nvPicPr>
          <p:cNvPr descr="Related image" id="115" name="Google Shape;115;p14"/>
          <p:cNvPicPr preferRelativeResize="0"/>
          <p:nvPr/>
        </p:nvPicPr>
        <p:blipFill rotWithShape="1">
          <a:blip r:embed="rId3">
            <a:alphaModFix/>
          </a:blip>
          <a:srcRect b="0" l="0" r="0" t="0"/>
          <a:stretch/>
        </p:blipFill>
        <p:spPr>
          <a:xfrm>
            <a:off x="456134" y="195450"/>
            <a:ext cx="1019522" cy="992334"/>
          </a:xfrm>
          <a:prstGeom prst="rect">
            <a:avLst/>
          </a:prstGeom>
          <a:noFill/>
          <a:ln>
            <a:noFill/>
          </a:ln>
        </p:spPr>
      </p:pic>
      <p:sp>
        <p:nvSpPr>
          <p:cNvPr id="116" name="Google Shape;116;p14"/>
          <p:cNvSpPr/>
          <p:nvPr/>
        </p:nvSpPr>
        <p:spPr>
          <a:xfrm>
            <a:off x="179512" y="3074516"/>
            <a:ext cx="3255169" cy="229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Batch No:-</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rPr>
              <a:t>28</a:t>
            </a:r>
            <a:endParaRPr b="1" i="0" sz="1800" u="none" cap="none" strike="noStrike">
              <a:solidFill>
                <a:schemeClr val="dk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Project Team  Members: </a:t>
            </a:r>
            <a:endParaRPr b="0" i="0" sz="1800" u="none" cap="none" strike="noStrike">
              <a:solidFill>
                <a:schemeClr val="dk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Libre Baskerville"/>
              <a:buNone/>
            </a:pPr>
            <a:r>
              <a:rPr b="1" i="0" lang="en-US" sz="1800" u="none" cap="none" strike="noStrike">
                <a:solidFill>
                  <a:srgbClr val="3F3F3F"/>
                </a:solidFill>
                <a:latin typeface="Times New Roman"/>
                <a:ea typeface="Times New Roman"/>
                <a:cs typeface="Times New Roman"/>
                <a:sym typeface="Times New Roman"/>
              </a:rPr>
              <a:t>Prajwal Kulkarni - 1BM18IS067</a:t>
            </a:r>
            <a:endParaRPr b="1" i="0" sz="180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Libre Baskerville"/>
              <a:buNone/>
            </a:pPr>
            <a:r>
              <a:rPr b="1" i="0" lang="en-US" sz="1800" u="none" cap="none" strike="noStrike">
                <a:solidFill>
                  <a:srgbClr val="3F3F3F"/>
                </a:solidFill>
                <a:latin typeface="Times New Roman"/>
                <a:ea typeface="Times New Roman"/>
                <a:cs typeface="Times New Roman"/>
                <a:sym typeface="Times New Roman"/>
              </a:rPr>
              <a:t>Pramila Dalavai - 1BM18IS068</a:t>
            </a:r>
            <a:endParaRPr b="1" i="0" sz="180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Libre Baskerville"/>
              <a:buNone/>
            </a:pPr>
            <a:r>
              <a:rPr b="1" i="0" lang="en-US" sz="1800" u="none" cap="none" strike="noStrike">
                <a:solidFill>
                  <a:srgbClr val="3F3F3F"/>
                </a:solidFill>
                <a:latin typeface="Times New Roman"/>
                <a:ea typeface="Times New Roman"/>
                <a:cs typeface="Times New Roman"/>
                <a:sym typeface="Times New Roman"/>
              </a:rPr>
              <a:t>Samarth M Hathwar- 1BM18IS088</a:t>
            </a:r>
            <a:endParaRPr b="1" i="0" sz="1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Libre Baskerville"/>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idx="1" type="body"/>
          </p:nvPr>
        </p:nvSpPr>
        <p:spPr>
          <a:xfrm>
            <a:off x="688685" y="476672"/>
            <a:ext cx="7538100" cy="88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Proposed System</a:t>
            </a:r>
            <a:endParaRPr sz="3600">
              <a:solidFill>
                <a:schemeClr val="dk2"/>
              </a:solidFill>
              <a:latin typeface="Libre Franklin"/>
              <a:ea typeface="Libre Franklin"/>
              <a:cs typeface="Libre Franklin"/>
              <a:sym typeface="Libre Franklin"/>
            </a:endParaRPr>
          </a:p>
        </p:txBody>
      </p:sp>
      <p:sp>
        <p:nvSpPr>
          <p:cNvPr id="184" name="Google Shape;184;p23"/>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185" name="Google Shape;185;p23"/>
          <p:cNvSpPr txBox="1"/>
          <p:nvPr/>
        </p:nvSpPr>
        <p:spPr>
          <a:xfrm>
            <a:off x="688725" y="1359000"/>
            <a:ext cx="7538100" cy="3499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The aim of this project is to provide an automated billing system using RFID technology. Eliminates “line of sight” scanning, by replacing barcode scanner with RFID reader that can detect products within a certain range, and without having to scan items individually.</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The RFID information is processed through the microcontroller and the data is sent to the server. The server reads the request and makes necessary updates/additions to the database. The bill details are then broadcasted to the </a:t>
            </a:r>
            <a:r>
              <a:rPr lang="en-US" sz="1800">
                <a:solidFill>
                  <a:schemeClr val="dk1"/>
                </a:solidFill>
                <a:latin typeface="Times New Roman"/>
                <a:ea typeface="Times New Roman"/>
                <a:cs typeface="Times New Roman"/>
                <a:sym typeface="Times New Roman"/>
              </a:rPr>
              <a:t>web application </a:t>
            </a:r>
            <a:r>
              <a:rPr b="0" i="0" lang="en-US" sz="1800" u="none" cap="none" strike="noStrike">
                <a:solidFill>
                  <a:schemeClr val="dk1"/>
                </a:solidFill>
                <a:latin typeface="Times New Roman"/>
                <a:ea typeface="Times New Roman"/>
                <a:cs typeface="Times New Roman"/>
                <a:sym typeface="Times New Roman"/>
              </a:rPr>
              <a:t>from the database and the checkout is processed.</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1" type="body"/>
          </p:nvPr>
        </p:nvSpPr>
        <p:spPr>
          <a:xfrm>
            <a:off x="1015575" y="550525"/>
            <a:ext cx="7208400" cy="1016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US" sz="3600">
                <a:solidFill>
                  <a:schemeClr val="dk2"/>
                </a:solidFill>
                <a:latin typeface="Libre Franklin"/>
                <a:ea typeface="Libre Franklin"/>
                <a:cs typeface="Libre Franklin"/>
                <a:sym typeface="Libre Franklin"/>
              </a:rPr>
              <a:t>PROBLEM STATEMENT</a:t>
            </a:r>
            <a:endParaRPr sz="36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
        <p:nvSpPr>
          <p:cNvPr id="192" name="Google Shape;192;p24"/>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193" name="Google Shape;193;p24"/>
          <p:cNvSpPr txBox="1"/>
          <p:nvPr/>
        </p:nvSpPr>
        <p:spPr>
          <a:xfrm>
            <a:off x="859725" y="1650250"/>
            <a:ext cx="7520100" cy="414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A societally accepted innovative product is one that improves everyday comfort, ease, and efficiency. In metro centers, buying and shopping at large malls has become a daily pastime. On holidays and weekends, these malls will be crowded. People buy various products and place them in a cart. Payments must be made at the billing counter when purchases are completed. The receptionist prepares the bill at the billing counter using a barcode scanner, which is a time-consuming operation that results in a long line at the billing counter. In this project we are building a technology called "RFID Based Shopping Cart"  to help people with their routine shopping.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1" type="body"/>
          </p:nvPr>
        </p:nvSpPr>
        <p:spPr>
          <a:xfrm>
            <a:off x="461100" y="273850"/>
            <a:ext cx="8221800" cy="10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2"/>
                </a:solidFill>
                <a:latin typeface="Libre Franklin"/>
                <a:ea typeface="Libre Franklin"/>
                <a:cs typeface="Libre Franklin"/>
                <a:sym typeface="Libre Franklin"/>
              </a:rPr>
              <a:t>              </a:t>
            </a:r>
            <a:r>
              <a:rPr lang="en-US" sz="3600">
                <a:solidFill>
                  <a:schemeClr val="dk2"/>
                </a:solidFill>
                <a:latin typeface="Libre Franklin"/>
                <a:ea typeface="Libre Franklin"/>
                <a:cs typeface="Libre Franklin"/>
                <a:sym typeface="Libre Franklin"/>
              </a:rPr>
              <a:t>   </a:t>
            </a:r>
            <a:r>
              <a:rPr lang="en-US" sz="3100">
                <a:solidFill>
                  <a:schemeClr val="dk2"/>
                </a:solidFill>
                <a:latin typeface="Libre Franklin"/>
                <a:ea typeface="Libre Franklin"/>
                <a:cs typeface="Libre Franklin"/>
                <a:sym typeface="Libre Franklin"/>
              </a:rPr>
              <a:t>  SYSTEM REQUIREMENT</a:t>
            </a:r>
            <a:endParaRPr sz="3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rPr lang="en-US" sz="3100">
                <a:solidFill>
                  <a:schemeClr val="dk2"/>
                </a:solidFill>
                <a:latin typeface="Libre Franklin"/>
                <a:ea typeface="Libre Franklin"/>
                <a:cs typeface="Libre Franklin"/>
                <a:sym typeface="Libre Franklin"/>
              </a:rPr>
              <a:t>                             SPECIFICATION</a:t>
            </a:r>
            <a:endParaRPr sz="3100">
              <a:solidFill>
                <a:schemeClr val="dk2"/>
              </a:solidFill>
              <a:latin typeface="Libre Franklin"/>
              <a:ea typeface="Libre Franklin"/>
              <a:cs typeface="Libre Franklin"/>
              <a:sym typeface="Libre Franklin"/>
            </a:endParaRPr>
          </a:p>
        </p:txBody>
      </p:sp>
      <p:sp>
        <p:nvSpPr>
          <p:cNvPr id="200" name="Google Shape;200;p25"/>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01" name="Google Shape;201;p25"/>
          <p:cNvSpPr txBox="1"/>
          <p:nvPr/>
        </p:nvSpPr>
        <p:spPr>
          <a:xfrm>
            <a:off x="415025" y="1363700"/>
            <a:ext cx="8043900" cy="5633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Functional Requirements</a:t>
            </a:r>
            <a:endParaRPr b="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Have access to active internet connection to send/receive/update data in real time.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Thorough integration between different components of the system.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Strong security to cover all the corner cases.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Unique RFID tag attached to each of the products, so that no two products have the same tag. </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Non-functional Requirements</a:t>
            </a:r>
            <a:endParaRPr b="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The user interface should be smooth and there should not be any crashes in the system.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The system should be compatible with any existing system. It should work under any environment and also under any conditions.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Maintenance is also an important thing. The maintenance cost should be less. Services should be available all the time without any interruptions. </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The output should be more accurate and should have a low false positive rate. </a:t>
            </a:r>
            <a:endParaRPr sz="16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 type="body"/>
          </p:nvPr>
        </p:nvSpPr>
        <p:spPr>
          <a:xfrm>
            <a:off x="410625" y="0"/>
            <a:ext cx="7929600" cy="1016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1200">
                <a:highlight>
                  <a:srgbClr val="FFFFFF"/>
                </a:highlight>
                <a:latin typeface="Times New Roman"/>
                <a:ea typeface="Times New Roman"/>
                <a:cs typeface="Times New Roman"/>
                <a:sym typeface="Times New Roman"/>
              </a:rPr>
              <a:t>        </a:t>
            </a:r>
            <a:r>
              <a:rPr lang="en-US" sz="3000">
                <a:solidFill>
                  <a:schemeClr val="dk2"/>
                </a:solidFill>
                <a:highlight>
                  <a:srgbClr val="FFFFFF"/>
                </a:highlight>
                <a:latin typeface="Libre Franklin"/>
                <a:ea typeface="Libre Franklin"/>
                <a:cs typeface="Libre Franklin"/>
                <a:sym typeface="Libre Franklin"/>
              </a:rPr>
              <a:t>SYSTEM REQUIREMENT SPECIFICATION</a:t>
            </a:r>
            <a:endParaRPr sz="3000">
              <a:solidFill>
                <a:schemeClr val="dk2"/>
              </a:solidFill>
              <a:latin typeface="Libre Franklin"/>
              <a:ea typeface="Libre Franklin"/>
              <a:cs typeface="Libre Franklin"/>
              <a:sym typeface="Libre Franklin"/>
            </a:endParaRPr>
          </a:p>
        </p:txBody>
      </p:sp>
      <p:sp>
        <p:nvSpPr>
          <p:cNvPr id="208" name="Google Shape;208;p26"/>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09" name="Google Shape;209;p26"/>
          <p:cNvSpPr txBox="1"/>
          <p:nvPr/>
        </p:nvSpPr>
        <p:spPr>
          <a:xfrm>
            <a:off x="503975" y="1502050"/>
            <a:ext cx="7688100" cy="49254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RFID tag</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RFID reader</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LCD Display</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Buzzer </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WIRELESS CARD</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NODEMCU esp8266 microcontroller</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a:solidFill>
                  <a:schemeClr val="dk1"/>
                </a:solidFill>
                <a:highlight>
                  <a:srgbClr val="FFFFFF"/>
                </a:highlight>
                <a:latin typeface="Times New Roman"/>
                <a:ea typeface="Times New Roman"/>
                <a:cs typeface="Times New Roman"/>
                <a:sym typeface="Times New Roman"/>
              </a:rPr>
              <a:t>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US">
                <a:solidFill>
                  <a:schemeClr val="dk1"/>
                </a:solidFill>
                <a:highlight>
                  <a:srgbClr val="FFFFFF"/>
                </a:highlight>
                <a:latin typeface="Times New Roman"/>
                <a:ea typeface="Times New Roman"/>
                <a:cs typeface="Times New Roman"/>
                <a:sym typeface="Times New Roman"/>
              </a:rPr>
              <a:t>  Software Requirements</a:t>
            </a:r>
            <a:endParaRPr b="1">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Arduino Software (IDE)</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ESP8266Wifi.h Library</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WiFiClient.h Library</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ESP8266WebServer.h Library</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LiquidCrystal_I2C.h Library</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US">
                <a:solidFill>
                  <a:schemeClr val="dk1"/>
                </a:solidFill>
                <a:highlight>
                  <a:srgbClr val="FFFFFF"/>
                </a:highlight>
                <a:latin typeface="Times New Roman"/>
                <a:ea typeface="Times New Roman"/>
                <a:cs typeface="Times New Roman"/>
                <a:sym typeface="Times New Roman"/>
              </a:rPr>
              <a:t>Programming Language</a:t>
            </a:r>
            <a:endParaRPr>
              <a:solidFill>
                <a:schemeClr val="dk1"/>
              </a:solidFill>
              <a:highlight>
                <a:srgbClr val="FFFFFF"/>
              </a:highlight>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US">
                <a:solidFill>
                  <a:schemeClr val="dk1"/>
                </a:solidFill>
                <a:highlight>
                  <a:srgbClr val="FFFFFF"/>
                </a:highlight>
                <a:latin typeface="Times New Roman"/>
                <a:ea typeface="Times New Roman"/>
                <a:cs typeface="Times New Roman"/>
                <a:sym typeface="Times New Roman"/>
              </a:rPr>
              <a:t>Embedded C </a:t>
            </a:r>
            <a:endParaRPr>
              <a:solidFill>
                <a:schemeClr val="dk1"/>
              </a:solidFill>
              <a:highlight>
                <a:srgbClr val="FFFFFF"/>
              </a:highlight>
              <a:latin typeface="Times New Roman"/>
              <a:ea typeface="Times New Roman"/>
              <a:cs typeface="Times New Roman"/>
              <a:sym typeface="Times New Roman"/>
            </a:endParaRPr>
          </a:p>
        </p:txBody>
      </p:sp>
      <p:sp>
        <p:nvSpPr>
          <p:cNvPr id="210" name="Google Shape;210;p26"/>
          <p:cNvSpPr txBox="1"/>
          <p:nvPr/>
        </p:nvSpPr>
        <p:spPr>
          <a:xfrm>
            <a:off x="642325" y="1091950"/>
            <a:ext cx="42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Hardware Requirements</a:t>
            </a:r>
            <a:endParaRPr b="1" sz="1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idx="1" type="body"/>
          </p:nvPr>
        </p:nvSpPr>
        <p:spPr>
          <a:xfrm>
            <a:off x="688623" y="308672"/>
            <a:ext cx="7538100" cy="88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CIRCUIT DIAGRAM</a:t>
            </a:r>
            <a:endParaRPr sz="3600">
              <a:solidFill>
                <a:schemeClr val="dk2"/>
              </a:solidFill>
              <a:latin typeface="Libre Franklin"/>
              <a:ea typeface="Libre Franklin"/>
              <a:cs typeface="Libre Franklin"/>
              <a:sym typeface="Libre Franklin"/>
            </a:endParaRPr>
          </a:p>
        </p:txBody>
      </p:sp>
      <p:sp>
        <p:nvSpPr>
          <p:cNvPr id="216" name="Google Shape;216;p27"/>
          <p:cNvSpPr txBox="1"/>
          <p:nvPr>
            <p:ph idx="3" type="body"/>
          </p:nvPr>
        </p:nvSpPr>
        <p:spPr>
          <a:xfrm>
            <a:off x="917193" y="1484784"/>
            <a:ext cx="7309614" cy="349895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Tell about</a:t>
            </a:r>
            <a:endParaRPr/>
          </a:p>
          <a:p>
            <a:pPr indent="-228600" lvl="0" marL="45720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 </a:t>
            </a:r>
            <a:endParaRPr/>
          </a:p>
          <a:p>
            <a:pPr indent="-228600" lvl="0" marL="457200" rtl="0" algn="l">
              <a:lnSpc>
                <a:spcPct val="100000"/>
              </a:lnSpc>
              <a:spcBef>
                <a:spcPts val="0"/>
              </a:spcBef>
              <a:spcAft>
                <a:spcPts val="0"/>
              </a:spcAft>
              <a:buClr>
                <a:srgbClr val="000000"/>
              </a:buClr>
              <a:buSzPts val="1400"/>
              <a:buFont typeface="Arial"/>
              <a:buNone/>
            </a:pPr>
            <a:r>
              <a:rPr lang="en-US" sz="2400"/>
              <a:t>System Architecture</a:t>
            </a:r>
            <a:endParaRPr sz="2400"/>
          </a:p>
        </p:txBody>
      </p:sp>
      <p:sp>
        <p:nvSpPr>
          <p:cNvPr id="217" name="Google Shape;217;p27"/>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218" name="Google Shape;218;p27"/>
          <p:cNvPicPr preferRelativeResize="0"/>
          <p:nvPr/>
        </p:nvPicPr>
        <p:blipFill rotWithShape="1">
          <a:blip r:embed="rId3">
            <a:alphaModFix/>
          </a:blip>
          <a:srcRect b="0" l="0" r="0" t="0"/>
          <a:stretch/>
        </p:blipFill>
        <p:spPr>
          <a:xfrm>
            <a:off x="777800" y="1330825"/>
            <a:ext cx="7711001" cy="4509349"/>
          </a:xfrm>
          <a:prstGeom prst="rect">
            <a:avLst/>
          </a:prstGeom>
          <a:noFill/>
          <a:ln>
            <a:noFill/>
          </a:ln>
        </p:spPr>
      </p:pic>
      <p:sp>
        <p:nvSpPr>
          <p:cNvPr id="219" name="Google Shape;219;p27"/>
          <p:cNvSpPr txBox="1"/>
          <p:nvPr/>
        </p:nvSpPr>
        <p:spPr>
          <a:xfrm>
            <a:off x="1561325" y="5980025"/>
            <a:ext cx="56919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a:solidFill>
                  <a:schemeClr val="dk1"/>
                </a:solidFill>
                <a:highlight>
                  <a:srgbClr val="FFFFFF"/>
                </a:highlight>
                <a:latin typeface="Times New Roman"/>
                <a:ea typeface="Times New Roman"/>
                <a:cs typeface="Times New Roman"/>
                <a:sym typeface="Times New Roman"/>
              </a:rPr>
              <a:t>Fig : System Architecture</a:t>
            </a:r>
            <a:endParaRPr sz="1600">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2" type="sldNum"/>
          </p:nvPr>
        </p:nvSpPr>
        <p:spPr>
          <a:xfrm>
            <a:off x="511175" y="6417733"/>
            <a:ext cx="585900" cy="364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26" name="Google Shape;226;p28"/>
          <p:cNvSpPr txBox="1"/>
          <p:nvPr/>
        </p:nvSpPr>
        <p:spPr>
          <a:xfrm>
            <a:off x="1579225" y="214800"/>
            <a:ext cx="5819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Libre Franklin"/>
                <a:ea typeface="Libre Franklin"/>
                <a:cs typeface="Libre Franklin"/>
                <a:sym typeface="Libre Franklin"/>
              </a:rPr>
              <a:t>S</a:t>
            </a:r>
            <a:r>
              <a:rPr lang="en-US" sz="3600">
                <a:solidFill>
                  <a:schemeClr val="dk2"/>
                </a:solidFill>
                <a:latin typeface="Libre Franklin"/>
                <a:ea typeface="Libre Franklin"/>
                <a:cs typeface="Libre Franklin"/>
                <a:sym typeface="Libre Franklin"/>
              </a:rPr>
              <a:t>YSTEM</a:t>
            </a:r>
            <a:r>
              <a:rPr b="0" i="0" lang="en-US" sz="3600" u="none" cap="none" strike="noStrike">
                <a:solidFill>
                  <a:schemeClr val="dk2"/>
                </a:solidFill>
                <a:latin typeface="Libre Franklin"/>
                <a:ea typeface="Libre Franklin"/>
                <a:cs typeface="Libre Franklin"/>
                <a:sym typeface="Libre Franklin"/>
              </a:rPr>
              <a:t> DESIGN</a:t>
            </a:r>
            <a:endParaRPr b="0" i="0" sz="3600" u="none" cap="none" strike="noStrike">
              <a:solidFill>
                <a:schemeClr val="dk2"/>
              </a:solidFill>
              <a:latin typeface="Libre Franklin"/>
              <a:ea typeface="Libre Franklin"/>
              <a:cs typeface="Libre Franklin"/>
              <a:sym typeface="Libre Franklin"/>
            </a:endParaRPr>
          </a:p>
        </p:txBody>
      </p:sp>
      <p:sp>
        <p:nvSpPr>
          <p:cNvPr id="227" name="Google Shape;227;p28"/>
          <p:cNvSpPr txBox="1"/>
          <p:nvPr/>
        </p:nvSpPr>
        <p:spPr>
          <a:xfrm>
            <a:off x="1023975" y="1769325"/>
            <a:ext cx="733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Baskerville"/>
              <a:ea typeface="Libre Baskerville"/>
              <a:cs typeface="Libre Baskerville"/>
              <a:sym typeface="Libre Baskerville"/>
            </a:endParaRPr>
          </a:p>
        </p:txBody>
      </p:sp>
      <p:pic>
        <p:nvPicPr>
          <p:cNvPr descr="Diagram&#10;&#10;Description automatically generated" id="228" name="Google Shape;228;p28"/>
          <p:cNvPicPr preferRelativeResize="0"/>
          <p:nvPr/>
        </p:nvPicPr>
        <p:blipFill>
          <a:blip r:embed="rId3">
            <a:alphaModFix/>
          </a:blip>
          <a:stretch>
            <a:fillRect/>
          </a:stretch>
        </p:blipFill>
        <p:spPr>
          <a:xfrm>
            <a:off x="587015" y="953700"/>
            <a:ext cx="8011085" cy="568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idx="1" type="body"/>
          </p:nvPr>
        </p:nvSpPr>
        <p:spPr>
          <a:xfrm>
            <a:off x="311825" y="86075"/>
            <a:ext cx="7583700" cy="10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sz="3600">
                <a:solidFill>
                  <a:schemeClr val="dk2"/>
                </a:solidFill>
                <a:latin typeface="Libre Franklin"/>
                <a:ea typeface="Libre Franklin"/>
                <a:cs typeface="Libre Franklin"/>
                <a:sym typeface="Libre Franklin"/>
              </a:rPr>
              <a:t>     </a:t>
            </a:r>
            <a:r>
              <a:rPr lang="en-US" sz="3600">
                <a:solidFill>
                  <a:schemeClr val="dk2"/>
                </a:solidFill>
                <a:highlight>
                  <a:srgbClr val="FFFFFF"/>
                </a:highlight>
                <a:latin typeface="Libre Franklin"/>
                <a:ea typeface="Libre Franklin"/>
                <a:cs typeface="Libre Franklin"/>
                <a:sym typeface="Libre Franklin"/>
              </a:rPr>
              <a:t>Data Flow Diagram</a:t>
            </a:r>
            <a:endParaRPr sz="3600">
              <a:solidFill>
                <a:schemeClr val="dk2"/>
              </a:solidFill>
              <a:latin typeface="Libre Franklin"/>
              <a:ea typeface="Libre Franklin"/>
              <a:cs typeface="Libre Franklin"/>
              <a:sym typeface="Libre Franklin"/>
            </a:endParaRPr>
          </a:p>
        </p:txBody>
      </p:sp>
      <p:sp>
        <p:nvSpPr>
          <p:cNvPr id="235" name="Google Shape;235;p29"/>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36" name="Google Shape;236;p29"/>
          <p:cNvSpPr txBox="1"/>
          <p:nvPr/>
        </p:nvSpPr>
        <p:spPr>
          <a:xfrm>
            <a:off x="602800" y="1739200"/>
            <a:ext cx="82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pic>
        <p:nvPicPr>
          <p:cNvPr descr="Diagram&#10;&#10;Description automatically generated" id="237" name="Google Shape;237;p29"/>
          <p:cNvPicPr preferRelativeResize="0"/>
          <p:nvPr/>
        </p:nvPicPr>
        <p:blipFill>
          <a:blip r:embed="rId3">
            <a:alphaModFix/>
          </a:blip>
          <a:stretch>
            <a:fillRect/>
          </a:stretch>
        </p:blipFill>
        <p:spPr>
          <a:xfrm>
            <a:off x="766550" y="758487"/>
            <a:ext cx="7743126" cy="5492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 type="body"/>
          </p:nvPr>
        </p:nvSpPr>
        <p:spPr>
          <a:xfrm>
            <a:off x="381000" y="76200"/>
            <a:ext cx="7149000" cy="1016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US" sz="3600">
                <a:highlight>
                  <a:srgbClr val="FFFFFF"/>
                </a:highlight>
                <a:latin typeface="Libre Franklin"/>
                <a:ea typeface="Libre Franklin"/>
                <a:cs typeface="Libre Franklin"/>
                <a:sym typeface="Libre Franklin"/>
              </a:rPr>
              <a:t>                     </a:t>
            </a:r>
            <a:r>
              <a:rPr lang="en-US" sz="3600">
                <a:solidFill>
                  <a:schemeClr val="dk2"/>
                </a:solidFill>
                <a:highlight>
                  <a:srgbClr val="FFFFFF"/>
                </a:highlight>
                <a:latin typeface="Libre Franklin"/>
                <a:ea typeface="Libre Franklin"/>
                <a:cs typeface="Libre Franklin"/>
                <a:sym typeface="Libre Franklin"/>
              </a:rPr>
              <a:t> Use case Diagram</a:t>
            </a:r>
            <a:endParaRPr sz="3600">
              <a:solidFill>
                <a:schemeClr val="dk2"/>
              </a:solidFill>
              <a:highlight>
                <a:srgbClr val="FFFFFF"/>
              </a:highlight>
              <a:latin typeface="Libre Franklin"/>
              <a:ea typeface="Libre Franklin"/>
              <a:cs typeface="Libre Franklin"/>
              <a:sym typeface="Libre Franklin"/>
            </a:endParaRPr>
          </a:p>
          <a:p>
            <a:pPr indent="0" lvl="0" marL="0" rtl="0" algn="l">
              <a:spcBef>
                <a:spcPts val="0"/>
              </a:spcBef>
              <a:spcAft>
                <a:spcPts val="0"/>
              </a:spcAft>
              <a:buNone/>
            </a:pPr>
            <a:r>
              <a:t/>
            </a:r>
            <a:endParaRPr/>
          </a:p>
        </p:txBody>
      </p:sp>
      <p:sp>
        <p:nvSpPr>
          <p:cNvPr id="244" name="Google Shape;244;p30"/>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245" name="Google Shape;245;p30"/>
          <p:cNvPicPr preferRelativeResize="0"/>
          <p:nvPr/>
        </p:nvPicPr>
        <p:blipFill>
          <a:blip r:embed="rId3">
            <a:alphaModFix/>
          </a:blip>
          <a:stretch>
            <a:fillRect/>
          </a:stretch>
        </p:blipFill>
        <p:spPr>
          <a:xfrm>
            <a:off x="874071" y="1092300"/>
            <a:ext cx="7395867" cy="5325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 type="body"/>
          </p:nvPr>
        </p:nvSpPr>
        <p:spPr>
          <a:xfrm>
            <a:off x="688623" y="476672"/>
            <a:ext cx="7538184" cy="88231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Methodology</a:t>
            </a:r>
            <a:endParaRPr sz="3600">
              <a:solidFill>
                <a:schemeClr val="dk2"/>
              </a:solidFill>
              <a:latin typeface="Libre Franklin"/>
              <a:ea typeface="Libre Franklin"/>
              <a:cs typeface="Libre Franklin"/>
              <a:sym typeface="Libre Franklin"/>
            </a:endParaRPr>
          </a:p>
        </p:txBody>
      </p:sp>
      <p:sp>
        <p:nvSpPr>
          <p:cNvPr id="251" name="Google Shape;251;p31"/>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52" name="Google Shape;252;p31"/>
          <p:cNvSpPr txBox="1"/>
          <p:nvPr/>
        </p:nvSpPr>
        <p:spPr>
          <a:xfrm>
            <a:off x="573450" y="1611212"/>
            <a:ext cx="79971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The Smart Shopping Cart project is built with RFID cards and RFID scanners with NodeMCU.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The total value and cart information will be displayed on both the internet and the LCD. Each RFID card is associated with a specific product, and an RFID reader is mounted in the cart, which reads and communicates product information to the NodeMCU ESP8266.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The available products and total amount in the cart are then processed by NodeMCU and sent to the ESP8266 Webserver, which can be seen using a web browser.</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idx="1" type="body"/>
          </p:nvPr>
        </p:nvSpPr>
        <p:spPr>
          <a:xfrm>
            <a:off x="688623" y="476672"/>
            <a:ext cx="7538184" cy="88231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Technology Stack</a:t>
            </a:r>
            <a:endParaRPr sz="3600">
              <a:solidFill>
                <a:schemeClr val="dk2"/>
              </a:solidFill>
              <a:latin typeface="Libre Franklin"/>
              <a:ea typeface="Libre Franklin"/>
              <a:cs typeface="Libre Franklin"/>
              <a:sym typeface="Libre Franklin"/>
            </a:endParaRPr>
          </a:p>
        </p:txBody>
      </p:sp>
      <p:sp>
        <p:nvSpPr>
          <p:cNvPr id="258" name="Google Shape;258;p32"/>
          <p:cNvSpPr txBox="1"/>
          <p:nvPr>
            <p:ph idx="3" type="body"/>
          </p:nvPr>
        </p:nvSpPr>
        <p:spPr>
          <a:xfrm>
            <a:off x="917193" y="1484784"/>
            <a:ext cx="7309614" cy="34989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t/>
            </a:r>
            <a:endParaRPr sz="1800">
              <a:solidFill>
                <a:srgbClr val="333333"/>
              </a:solidFill>
              <a:highlight>
                <a:srgbClr val="FFFFFF"/>
              </a:highlight>
              <a:latin typeface="Roboto"/>
              <a:ea typeface="Roboto"/>
              <a:cs typeface="Roboto"/>
              <a:sym typeface="Roboto"/>
            </a:endParaRPr>
          </a:p>
          <a:p>
            <a:pPr indent="-342900" lvl="0" marL="457200" rtl="0" algn="l">
              <a:lnSpc>
                <a:spcPct val="100000"/>
              </a:lnSpc>
              <a:spcBef>
                <a:spcPts val="0"/>
              </a:spcBef>
              <a:spcAft>
                <a:spcPts val="0"/>
              </a:spcAft>
              <a:buSzPts val="1800"/>
              <a:buFont typeface="Times New Roman"/>
              <a:buAutoNum type="arabicPeriod"/>
            </a:pPr>
            <a:r>
              <a:rPr b="1" lang="en-US" sz="1800">
                <a:solidFill>
                  <a:srgbClr val="333333"/>
                </a:solidFill>
                <a:highlight>
                  <a:srgbClr val="FFFFFF"/>
                </a:highlight>
                <a:latin typeface="Times New Roman"/>
                <a:ea typeface="Times New Roman"/>
                <a:cs typeface="Times New Roman"/>
                <a:sym typeface="Times New Roman"/>
              </a:rPr>
              <a:t>Database</a:t>
            </a:r>
            <a:r>
              <a:rPr lang="en-US" sz="1800">
                <a:solidFill>
                  <a:srgbClr val="333333"/>
                </a:solidFill>
                <a:highlight>
                  <a:srgbClr val="FFFFFF"/>
                </a:highlight>
                <a:latin typeface="Times New Roman"/>
                <a:ea typeface="Times New Roman"/>
                <a:cs typeface="Times New Roman"/>
                <a:sym typeface="Times New Roman"/>
              </a:rPr>
              <a:t> - Mysql</a:t>
            </a:r>
            <a:endParaRPr sz="1800">
              <a:solidFill>
                <a:srgbClr val="333333"/>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t/>
            </a:r>
            <a:endParaRPr sz="1800">
              <a:solidFill>
                <a:srgbClr val="333333"/>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AutoNum type="arabicPeriod"/>
            </a:pPr>
            <a:r>
              <a:rPr b="1" lang="en-US" sz="1800">
                <a:solidFill>
                  <a:srgbClr val="333333"/>
                </a:solidFill>
                <a:highlight>
                  <a:srgbClr val="FFFFFF"/>
                </a:highlight>
                <a:latin typeface="Times New Roman"/>
                <a:ea typeface="Times New Roman"/>
                <a:cs typeface="Times New Roman"/>
                <a:sym typeface="Times New Roman"/>
              </a:rPr>
              <a:t>Programming language</a:t>
            </a:r>
            <a:r>
              <a:rPr lang="en-US" sz="1800">
                <a:solidFill>
                  <a:srgbClr val="333333"/>
                </a:solidFill>
                <a:highlight>
                  <a:srgbClr val="FFFFFF"/>
                </a:highlight>
                <a:latin typeface="Times New Roman"/>
                <a:ea typeface="Times New Roman"/>
                <a:cs typeface="Times New Roman"/>
                <a:sym typeface="Times New Roman"/>
              </a:rPr>
              <a:t> - Embedded C</a:t>
            </a:r>
            <a:endParaRPr sz="1800">
              <a:solidFill>
                <a:srgbClr val="333333"/>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t/>
            </a:r>
            <a:endParaRPr sz="1800">
              <a:solidFill>
                <a:srgbClr val="333333"/>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AutoNum type="arabicPeriod"/>
            </a:pPr>
            <a:r>
              <a:rPr b="1" lang="en-US" sz="1800">
                <a:solidFill>
                  <a:srgbClr val="333333"/>
                </a:solidFill>
                <a:highlight>
                  <a:srgbClr val="FFFFFF"/>
                </a:highlight>
                <a:latin typeface="Times New Roman"/>
                <a:ea typeface="Times New Roman"/>
                <a:cs typeface="Times New Roman"/>
                <a:sym typeface="Times New Roman"/>
              </a:rPr>
              <a:t>Platform</a:t>
            </a:r>
            <a:r>
              <a:rPr lang="en-US" sz="1800">
                <a:solidFill>
                  <a:srgbClr val="333333"/>
                </a:solidFill>
                <a:highlight>
                  <a:srgbClr val="FFFFFF"/>
                </a:highlight>
                <a:latin typeface="Times New Roman"/>
                <a:ea typeface="Times New Roman"/>
                <a:cs typeface="Times New Roman"/>
                <a:sym typeface="Times New Roman"/>
              </a:rPr>
              <a:t> - Arduino Ide</a:t>
            </a:r>
            <a:endParaRPr sz="1800">
              <a:solidFill>
                <a:srgbClr val="333333"/>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t/>
            </a:r>
            <a:endParaRPr sz="1800">
              <a:solidFill>
                <a:srgbClr val="333333"/>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333333"/>
              </a:buClr>
              <a:buSzPts val="1800"/>
              <a:buFont typeface="Times New Roman"/>
              <a:buAutoNum type="arabicPeriod"/>
            </a:pPr>
            <a:r>
              <a:rPr b="1" lang="en-US" sz="1800">
                <a:solidFill>
                  <a:srgbClr val="333333"/>
                </a:solidFill>
                <a:highlight>
                  <a:srgbClr val="FFFFFF"/>
                </a:highlight>
                <a:latin typeface="Times New Roman"/>
                <a:ea typeface="Times New Roman"/>
                <a:cs typeface="Times New Roman"/>
                <a:sym typeface="Times New Roman"/>
              </a:rPr>
              <a:t>Interfaces </a:t>
            </a:r>
            <a:r>
              <a:rPr lang="en-US" sz="1800">
                <a:solidFill>
                  <a:srgbClr val="333333"/>
                </a:solidFill>
                <a:highlight>
                  <a:srgbClr val="FFFFFF"/>
                </a:highlight>
                <a:latin typeface="Times New Roman"/>
                <a:ea typeface="Times New Roman"/>
                <a:cs typeface="Times New Roman"/>
                <a:sym typeface="Times New Roman"/>
              </a:rPr>
              <a:t>- Webserver, Html , Css, Javascript</a:t>
            </a:r>
            <a:endParaRPr sz="1800">
              <a:solidFill>
                <a:srgbClr val="333333"/>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800">
              <a:solidFill>
                <a:srgbClr val="333333"/>
              </a:solidFill>
              <a:highlight>
                <a:srgbClr val="FFFFFF"/>
              </a:highlight>
              <a:latin typeface="Times New Roman"/>
              <a:ea typeface="Times New Roman"/>
              <a:cs typeface="Times New Roman"/>
              <a:sym typeface="Times New Roman"/>
            </a:endParaRPr>
          </a:p>
        </p:txBody>
      </p:sp>
      <p:sp>
        <p:nvSpPr>
          <p:cNvPr id="259" name="Google Shape;259;p32"/>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type="title"/>
          </p:nvPr>
        </p:nvSpPr>
        <p:spPr>
          <a:xfrm>
            <a:off x="611560" y="116632"/>
            <a:ext cx="7772400" cy="720080"/>
          </a:xfrm>
          <a:prstGeom prst="rect">
            <a:avLst/>
          </a:prstGeom>
          <a:noFill/>
          <a:ln>
            <a:noFill/>
          </a:ln>
        </p:spPr>
        <p:txBody>
          <a:bodyPr anchorCtr="0" anchor="b" bIns="91425"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ibre Franklin"/>
              <a:buNone/>
            </a:pPr>
            <a:r>
              <a:rPr lang="en-US"/>
              <a:t>                          Agenda</a:t>
            </a:r>
            <a:endParaRPr/>
          </a:p>
        </p:txBody>
      </p:sp>
      <p:sp>
        <p:nvSpPr>
          <p:cNvPr id="122" name="Google Shape;122;p15"/>
          <p:cNvSpPr txBox="1"/>
          <p:nvPr>
            <p:ph idx="1" type="body"/>
          </p:nvPr>
        </p:nvSpPr>
        <p:spPr>
          <a:xfrm>
            <a:off x="221875" y="984900"/>
            <a:ext cx="4076700" cy="5039100"/>
          </a:xfrm>
          <a:prstGeom prst="rect">
            <a:avLst/>
          </a:prstGeom>
          <a:noFill/>
          <a:ln>
            <a:noFill/>
          </a:ln>
        </p:spPr>
        <p:txBody>
          <a:bodyPr anchorCtr="0" anchor="t" bIns="45700" lIns="91425" spcFirstLastPara="1" rIns="91425" wrap="square" tIns="45700">
            <a:normAutofit/>
          </a:bodyPr>
          <a:lstStyle/>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indent="-443028" lvl="0" marL="457188" rtl="0" algn="l">
              <a:lnSpc>
                <a:spcPct val="150000"/>
              </a:lnSpc>
              <a:spcBef>
                <a:spcPts val="580"/>
              </a:spcBef>
              <a:spcAft>
                <a:spcPts val="0"/>
              </a:spcAft>
              <a:buSzPts val="1800"/>
              <a:buChar char="⮚"/>
            </a:pPr>
            <a:r>
              <a:rPr lang="en-US" sz="1800"/>
              <a:t>Objectives</a:t>
            </a:r>
            <a:endParaRPr sz="1800"/>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Literature Survey</a:t>
            </a:r>
            <a:endParaRPr sz="1800"/>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Existing System</a:t>
            </a:r>
            <a:endParaRPr sz="1800"/>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Proposed System</a:t>
            </a:r>
            <a:endParaRPr sz="1800"/>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Problem Statement</a:t>
            </a:r>
            <a:endParaRPr sz="1800"/>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System Requirement Specification</a:t>
            </a:r>
            <a:endParaRPr sz="1800">
              <a:latin typeface="Times New Roman"/>
              <a:ea typeface="Times New Roman"/>
              <a:cs typeface="Times New Roman"/>
              <a:sym typeface="Times New Roman"/>
            </a:endParaRPr>
          </a:p>
          <a:p>
            <a:pPr indent="-443028" lvl="0" marL="457188" rtl="0" algn="l">
              <a:lnSpc>
                <a:spcPct val="150000"/>
              </a:lnSpc>
              <a:spcBef>
                <a:spcPts val="580"/>
              </a:spcBef>
              <a:spcAft>
                <a:spcPts val="0"/>
              </a:spcAft>
              <a:buSzPts val="1800"/>
              <a:buFont typeface="Noto Sans Symbols"/>
              <a:buChar char="⮚"/>
            </a:pPr>
            <a:r>
              <a:rPr lang="en-US" sz="1800">
                <a:latin typeface="Times New Roman"/>
                <a:ea typeface="Times New Roman"/>
                <a:cs typeface="Times New Roman"/>
                <a:sym typeface="Times New Roman"/>
              </a:rPr>
              <a:t>Circuit Diagram</a:t>
            </a:r>
            <a:endParaRPr sz="1800">
              <a:latin typeface="Times New Roman"/>
              <a:ea typeface="Times New Roman"/>
              <a:cs typeface="Times New Roman"/>
              <a:sym typeface="Times New Roman"/>
            </a:endParaRPr>
          </a:p>
        </p:txBody>
      </p:sp>
      <p:sp>
        <p:nvSpPr>
          <p:cNvPr id="123" name="Google Shape;123;p15"/>
          <p:cNvSpPr txBox="1"/>
          <p:nvPr/>
        </p:nvSpPr>
        <p:spPr>
          <a:xfrm>
            <a:off x="5365800" y="698325"/>
            <a:ext cx="3102900" cy="6998400"/>
          </a:xfrm>
          <a:prstGeom prst="rect">
            <a:avLst/>
          </a:prstGeom>
          <a:noFill/>
          <a:ln>
            <a:noFill/>
          </a:ln>
        </p:spPr>
        <p:txBody>
          <a:bodyPr anchorCtr="0" anchor="t" bIns="91425" lIns="91425" spcFirstLastPara="1" rIns="91425" wrap="square" tIns="91425">
            <a:spAutoFit/>
          </a:bodyPr>
          <a:lstStyle/>
          <a:p>
            <a:pPr indent="-436678" lvl="0" marL="457188"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System Design</a:t>
            </a:r>
            <a:endParaRPr sz="1700">
              <a:solidFill>
                <a:schemeClr val="dk1"/>
              </a:solidFill>
              <a:latin typeface="Times New Roman"/>
              <a:ea typeface="Times New Roman"/>
              <a:cs typeface="Times New Roman"/>
              <a:sym typeface="Times New Roman"/>
            </a:endParaRPr>
          </a:p>
          <a:p>
            <a:pPr indent="-436678" lvl="0" marL="457188"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Data Flow Design</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Libre Baskerville"/>
                <a:ea typeface="Libre Baskerville"/>
                <a:cs typeface="Libre Baskerville"/>
                <a:sym typeface="Libre Baskerville"/>
              </a:rPr>
              <a:t>Use Case Design</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Methodology</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Technology Stack</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Libre Baskerville"/>
                <a:ea typeface="Libre Baskerville"/>
                <a:cs typeface="Libre Baskerville"/>
                <a:sym typeface="Libre Baskerville"/>
              </a:rPr>
              <a:t>Materials Used</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Algorithms</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Implementation</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Testing</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Results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Conclusion</a:t>
            </a:r>
            <a:endParaRPr sz="1700">
              <a:solidFill>
                <a:schemeClr val="dk1"/>
              </a:solidFill>
              <a:latin typeface="Libre Baskerville"/>
              <a:ea typeface="Libre Baskerville"/>
              <a:cs typeface="Libre Baskerville"/>
              <a:sym typeface="Libre Baskerville"/>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Future Enhancement</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accent1"/>
              </a:buClr>
              <a:buSzPts val="1700"/>
              <a:buFont typeface="Noto Sans Symbols"/>
              <a:buChar char="⮚"/>
            </a:pPr>
            <a:r>
              <a:rPr lang="en-US" sz="1700">
                <a:solidFill>
                  <a:schemeClr val="dk1"/>
                </a:solidFill>
                <a:latin typeface="Times New Roman"/>
                <a:ea typeface="Times New Roman"/>
                <a:cs typeface="Times New Roman"/>
                <a:sym typeface="Times New Roman"/>
              </a:rPr>
              <a:t>References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580"/>
              </a:spcBef>
              <a:spcAft>
                <a:spcPts val="0"/>
              </a:spcAft>
              <a:buClr>
                <a:schemeClr val="dk1"/>
              </a:buClr>
              <a:buSzPts val="1700"/>
              <a:buFont typeface="Times New Roman"/>
              <a:buChar char="⮚"/>
            </a:pPr>
            <a:r>
              <a:t/>
            </a:r>
            <a:endParaRPr sz="1700">
              <a:solidFill>
                <a:schemeClr val="dk1"/>
              </a:solidFill>
              <a:latin typeface="Times New Roman"/>
              <a:ea typeface="Times New Roman"/>
              <a:cs typeface="Times New Roman"/>
              <a:sym typeface="Times New Roman"/>
            </a:endParaRPr>
          </a:p>
          <a:p>
            <a:pPr indent="-342900" lvl="0" marL="457200" rtl="0" algn="l">
              <a:lnSpc>
                <a:spcPct val="150000"/>
              </a:lnSpc>
              <a:spcBef>
                <a:spcPts val="580"/>
              </a:spcBef>
              <a:spcAft>
                <a:spcPts val="0"/>
              </a:spcAft>
              <a:buClr>
                <a:schemeClr val="dk1"/>
              </a:buClr>
              <a:buSzPts val="1800"/>
              <a:buFont typeface="Times New Roman"/>
              <a:buChar char="⮚"/>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1" type="body"/>
          </p:nvPr>
        </p:nvSpPr>
        <p:spPr>
          <a:xfrm>
            <a:off x="688623" y="476672"/>
            <a:ext cx="7538184" cy="882316"/>
          </a:xfrm>
          <a:prstGeom prst="rect">
            <a:avLst/>
          </a:prstGeom>
          <a:noFill/>
          <a:ln>
            <a:noFill/>
          </a:ln>
        </p:spPr>
        <p:txBody>
          <a:bodyPr anchorCtr="0" anchor="t" bIns="91425" lIns="91425" spcFirstLastPara="1" rIns="91425" wrap="square" tIns="91425">
            <a:noAutofit/>
          </a:bodyPr>
          <a:lstStyle/>
          <a:p>
            <a:pPr indent="457200" lvl="0" marL="1828800" rtl="0" algn="l">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Algorithm</a:t>
            </a:r>
            <a:endParaRPr sz="3600">
              <a:solidFill>
                <a:schemeClr val="dk2"/>
              </a:solidFill>
              <a:latin typeface="Libre Franklin"/>
              <a:ea typeface="Libre Franklin"/>
              <a:cs typeface="Libre Franklin"/>
              <a:sym typeface="Libre Franklin"/>
            </a:endParaRPr>
          </a:p>
        </p:txBody>
      </p:sp>
      <p:sp>
        <p:nvSpPr>
          <p:cNvPr id="265" name="Google Shape;265;p33"/>
          <p:cNvSpPr txBox="1"/>
          <p:nvPr>
            <p:ph idx="3" type="body"/>
          </p:nvPr>
        </p:nvSpPr>
        <p:spPr>
          <a:xfrm>
            <a:off x="751376" y="1359000"/>
            <a:ext cx="7989900" cy="46086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Clr>
                <a:srgbClr val="000000"/>
              </a:buClr>
              <a:buSzPts val="1400"/>
              <a:buFont typeface="Arial"/>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The functioning of the system is explained below: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1: Start the system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2: Swipe the user smart card (RFID TAG with prices) to initiate shopping.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3: Place products in the trolley.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4: Display information on LCD.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5: Update the billing Information.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6: Product that are not needed can be taken out from the trolley using switch</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7: Subtract the price of product and update the detail on LCD.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8: Press the ‘pay now’ button to end shopping.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Step 9: The bill amount can be paid through debit/credit card.</a:t>
            </a:r>
            <a:endParaRPr sz="1800">
              <a:latin typeface="Times New Roman"/>
              <a:ea typeface="Times New Roman"/>
              <a:cs typeface="Times New Roman"/>
              <a:sym typeface="Times New Roman"/>
            </a:endParaRPr>
          </a:p>
        </p:txBody>
      </p:sp>
      <p:sp>
        <p:nvSpPr>
          <p:cNvPr id="266" name="Google Shape;266;p33"/>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idx="1" type="body"/>
          </p:nvPr>
        </p:nvSpPr>
        <p:spPr>
          <a:xfrm>
            <a:off x="2369675" y="668250"/>
            <a:ext cx="4191000" cy="10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Font typeface="Arial"/>
              <a:buNone/>
            </a:pPr>
            <a:r>
              <a:rPr lang="en-US" sz="3600">
                <a:solidFill>
                  <a:schemeClr val="dk2"/>
                </a:solidFill>
                <a:latin typeface="Libre Franklin"/>
                <a:ea typeface="Libre Franklin"/>
                <a:cs typeface="Libre Franklin"/>
                <a:sym typeface="Libre Franklin"/>
              </a:rPr>
              <a:t>Implementation</a:t>
            </a:r>
            <a:endParaRPr sz="3600">
              <a:solidFill>
                <a:schemeClr val="dk2"/>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400"/>
              <a:buNone/>
            </a:pPr>
            <a:r>
              <a:t/>
            </a:r>
            <a:endParaRPr/>
          </a:p>
        </p:txBody>
      </p:sp>
      <p:sp>
        <p:nvSpPr>
          <p:cNvPr id="273" name="Google Shape;273;p34"/>
          <p:cNvSpPr txBox="1"/>
          <p:nvPr>
            <p:ph idx="12" type="sldNum"/>
          </p:nvPr>
        </p:nvSpPr>
        <p:spPr>
          <a:xfrm>
            <a:off x="511175" y="6417733"/>
            <a:ext cx="585900" cy="364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74" name="Google Shape;274;p34"/>
          <p:cNvSpPr txBox="1"/>
          <p:nvPr/>
        </p:nvSpPr>
        <p:spPr>
          <a:xfrm>
            <a:off x="731125" y="2281125"/>
            <a:ext cx="78231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275" name="Google Shape;275;p34"/>
          <p:cNvSpPr txBox="1"/>
          <p:nvPr/>
        </p:nvSpPr>
        <p:spPr>
          <a:xfrm>
            <a:off x="775000" y="1725475"/>
            <a:ext cx="7334700" cy="3509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RFID sensors with a shopping cart are proposed that connected with Web Application makes the consumer get desirable and the best quality products in the meantime.</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RFID tags contain digital data that is encoded and decoded using radio waves by an RFID reader. RFID is comparable to barcoding in that an RFID reader device decodes data from a tag.</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Wireless communication will provide flexibility to the shopping and supermarket management system.The back-end supermarket management system facilitates the supermarket to personalize its shelves and products according to consumer preferences.</a:t>
            </a:r>
            <a:endParaRPr b="0" i="0" sz="1400" u="none" cap="none" strike="noStrike">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idx="1" type="body"/>
          </p:nvPr>
        </p:nvSpPr>
        <p:spPr>
          <a:xfrm>
            <a:off x="381000" y="76200"/>
            <a:ext cx="7445400" cy="10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Libre Franklin"/>
                <a:ea typeface="Libre Franklin"/>
                <a:cs typeface="Libre Franklin"/>
                <a:sym typeface="Libre Franklin"/>
              </a:rPr>
              <a:t>                            </a:t>
            </a:r>
            <a:r>
              <a:rPr lang="en-US" sz="3600">
                <a:solidFill>
                  <a:schemeClr val="dk2"/>
                </a:solidFill>
                <a:latin typeface="Libre Franklin"/>
                <a:ea typeface="Libre Franklin"/>
                <a:cs typeface="Libre Franklin"/>
                <a:sym typeface="Libre Franklin"/>
              </a:rPr>
              <a:t>TESTING</a:t>
            </a:r>
            <a:endParaRPr sz="3600">
              <a:solidFill>
                <a:schemeClr val="dk2"/>
              </a:solidFill>
              <a:latin typeface="Libre Franklin"/>
              <a:ea typeface="Libre Franklin"/>
              <a:cs typeface="Libre Franklin"/>
              <a:sym typeface="Libre Franklin"/>
            </a:endParaRPr>
          </a:p>
        </p:txBody>
      </p:sp>
      <p:sp>
        <p:nvSpPr>
          <p:cNvPr id="282" name="Google Shape;282;p35"/>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83" name="Google Shape;283;p35"/>
          <p:cNvSpPr txBox="1"/>
          <p:nvPr/>
        </p:nvSpPr>
        <p:spPr>
          <a:xfrm>
            <a:off x="714225" y="484200"/>
            <a:ext cx="7035900" cy="654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Unit Testing</a:t>
            </a:r>
            <a:endParaRPr b="1">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TC_01: </a:t>
            </a:r>
            <a:r>
              <a:rPr lang="en-US">
                <a:solidFill>
                  <a:schemeClr val="dk1"/>
                </a:solidFill>
                <a:highlight>
                  <a:srgbClr val="FFFFFF"/>
                </a:highlight>
                <a:latin typeface="Times New Roman"/>
                <a:ea typeface="Times New Roman"/>
                <a:cs typeface="Times New Roman"/>
                <a:sym typeface="Times New Roman"/>
              </a:rPr>
              <a:t>Check whether the Arduino is powered and active.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The Arduino is powered and active.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TC_02</a:t>
            </a:r>
            <a:r>
              <a:rPr lang="en-US">
                <a:solidFill>
                  <a:schemeClr val="dk1"/>
                </a:solidFill>
                <a:highlight>
                  <a:srgbClr val="FFFFFF"/>
                </a:highlight>
                <a:latin typeface="Times New Roman"/>
                <a:ea typeface="Times New Roman"/>
                <a:cs typeface="Times New Roman"/>
                <a:sym typeface="Times New Roman"/>
              </a:rPr>
              <a:t>: Check whether the NODEMCU displays SSID on serial monitor.</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SSID is displayed automatically when NODEMCU is reset every time.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TC_03</a:t>
            </a:r>
            <a:r>
              <a:rPr lang="en-US">
                <a:solidFill>
                  <a:schemeClr val="dk1"/>
                </a:solidFill>
                <a:highlight>
                  <a:srgbClr val="FFFFFF"/>
                </a:highlight>
                <a:latin typeface="Times New Roman"/>
                <a:ea typeface="Times New Roman"/>
                <a:cs typeface="Times New Roman"/>
                <a:sym typeface="Times New Roman"/>
              </a:rPr>
              <a:t>: Check whether the LCD is connected to the local network.</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LCD after successful connection displays IP Address.</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TC_04</a:t>
            </a:r>
            <a:r>
              <a:rPr lang="en-US">
                <a:solidFill>
                  <a:schemeClr val="dk1"/>
                </a:solidFill>
                <a:highlight>
                  <a:srgbClr val="FFFFFF"/>
                </a:highlight>
                <a:latin typeface="Times New Roman"/>
                <a:ea typeface="Times New Roman"/>
                <a:cs typeface="Times New Roman"/>
                <a:sym typeface="Times New Roman"/>
              </a:rPr>
              <a:t>: Check whether the QR scanner redirects to a webpage.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scanned, we can access web pages anywhere.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TC_05</a:t>
            </a:r>
            <a:r>
              <a:rPr lang="en-US">
                <a:solidFill>
                  <a:schemeClr val="dk1"/>
                </a:solidFill>
                <a:highlight>
                  <a:srgbClr val="FFFFFF"/>
                </a:highlight>
                <a:latin typeface="Times New Roman"/>
                <a:ea typeface="Times New Roman"/>
                <a:cs typeface="Times New Roman"/>
                <a:sym typeface="Times New Roman"/>
              </a:rPr>
              <a:t>: Check whether the web page shows the bill dynamically.</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Web page shows bill dynamically when product added or removed.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TC_06</a:t>
            </a:r>
            <a:r>
              <a:rPr lang="en-US">
                <a:solidFill>
                  <a:schemeClr val="dk1"/>
                </a:solidFill>
                <a:highlight>
                  <a:srgbClr val="FFFFFF"/>
                </a:highlight>
                <a:latin typeface="Times New Roman"/>
                <a:ea typeface="Times New Roman"/>
                <a:cs typeface="Times New Roman"/>
                <a:sym typeface="Times New Roman"/>
              </a:rPr>
              <a:t>: Check whether the microcontroller resets when pressed.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NodeMCU resets automatically when pressed.</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90" name="Google Shape;290;p36"/>
          <p:cNvSpPr txBox="1"/>
          <p:nvPr/>
        </p:nvSpPr>
        <p:spPr>
          <a:xfrm>
            <a:off x="691700" y="240125"/>
            <a:ext cx="7589400" cy="6541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Integration Testing</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TC_01</a:t>
            </a:r>
            <a:r>
              <a:rPr lang="en-US">
                <a:solidFill>
                  <a:schemeClr val="dk1"/>
                </a:solidFill>
                <a:highlight>
                  <a:srgbClr val="FFFFFF"/>
                </a:highlight>
                <a:latin typeface="Times New Roman"/>
                <a:ea typeface="Times New Roman"/>
                <a:cs typeface="Times New Roman"/>
                <a:sym typeface="Times New Roman"/>
              </a:rPr>
              <a:t>: Check whether the RFID Reader reads the product price.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RFID tag scanned using RFID Reader, product’s cost is displayed.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TC_02</a:t>
            </a:r>
            <a:r>
              <a:rPr lang="en-US">
                <a:solidFill>
                  <a:schemeClr val="dk1"/>
                </a:solidFill>
                <a:highlight>
                  <a:srgbClr val="FFFFFF"/>
                </a:highlight>
                <a:latin typeface="Times New Roman"/>
                <a:ea typeface="Times New Roman"/>
                <a:cs typeface="Times New Roman"/>
                <a:sym typeface="Times New Roman"/>
              </a:rPr>
              <a:t>: Check whether the payment button works.</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Pay Now is pressed and successfully redirected to the payment gateway.</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TC_03</a:t>
            </a:r>
            <a:r>
              <a:rPr lang="en-US">
                <a:solidFill>
                  <a:schemeClr val="dk1"/>
                </a:solidFill>
                <a:highlight>
                  <a:srgbClr val="FFFFFF"/>
                </a:highlight>
                <a:latin typeface="Times New Roman"/>
                <a:ea typeface="Times New Roman"/>
                <a:cs typeface="Times New Roman"/>
                <a:sym typeface="Times New Roman"/>
              </a:rPr>
              <a:t>: Check whether the buzzer is beeped once when the product (RFID TAG) is scanned.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product is added, buzzer is beeped indicating that product added to cart.</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TC_04</a:t>
            </a:r>
            <a:r>
              <a:rPr lang="en-US">
                <a:solidFill>
                  <a:schemeClr val="dk1"/>
                </a:solidFill>
                <a:highlight>
                  <a:srgbClr val="FFFFFF"/>
                </a:highlight>
                <a:latin typeface="Times New Roman"/>
                <a:ea typeface="Times New Roman"/>
                <a:cs typeface="Times New Roman"/>
                <a:sym typeface="Times New Roman"/>
              </a:rPr>
              <a:t>: Check whether the buzzer is beeped once when the product is removed.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product is removed, buzzer is beeped indicating that product added to cart.</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TC_05</a:t>
            </a:r>
            <a:r>
              <a:rPr lang="en-US">
                <a:solidFill>
                  <a:schemeClr val="dk1"/>
                </a:solidFill>
                <a:highlight>
                  <a:srgbClr val="FFFFFF"/>
                </a:highlight>
                <a:latin typeface="Times New Roman"/>
                <a:ea typeface="Times New Roman"/>
                <a:cs typeface="Times New Roman"/>
                <a:sym typeface="Times New Roman"/>
              </a:rPr>
              <a:t>: Check whether the LED is on once when the product is scanned.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product is added, LED is lit indicating that product added to cart.</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TC_06</a:t>
            </a:r>
            <a:r>
              <a:rPr lang="en-US">
                <a:solidFill>
                  <a:schemeClr val="dk1"/>
                </a:solidFill>
                <a:highlight>
                  <a:srgbClr val="FFFFFF"/>
                </a:highlight>
                <a:latin typeface="Times New Roman"/>
                <a:ea typeface="Times New Roman"/>
                <a:cs typeface="Times New Roman"/>
                <a:sym typeface="Times New Roman"/>
              </a:rPr>
              <a:t>: Check whether the LED is on once when the product is removed.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When product is added, LED is lit indicating that product is removed to cart.</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297" name="Google Shape;297;p37"/>
          <p:cNvSpPr txBox="1"/>
          <p:nvPr/>
        </p:nvSpPr>
        <p:spPr>
          <a:xfrm>
            <a:off x="839950" y="319800"/>
            <a:ext cx="7569600" cy="626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1600">
                <a:solidFill>
                  <a:schemeClr val="dk1"/>
                </a:solidFill>
                <a:highlight>
                  <a:srgbClr val="FFFFFF"/>
                </a:highlight>
                <a:latin typeface="Times New Roman"/>
                <a:ea typeface="Times New Roman"/>
                <a:cs typeface="Times New Roman"/>
                <a:sym typeface="Times New Roman"/>
              </a:rPr>
              <a:t>System Testing</a:t>
            </a:r>
            <a:endParaRPr b="1"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TC_01</a:t>
            </a:r>
            <a:r>
              <a:rPr lang="en-US">
                <a:solidFill>
                  <a:schemeClr val="dk1"/>
                </a:solidFill>
                <a:highlight>
                  <a:srgbClr val="FFFFFF"/>
                </a:highlight>
                <a:latin typeface="Times New Roman"/>
                <a:ea typeface="Times New Roman"/>
                <a:cs typeface="Times New Roman"/>
                <a:sym typeface="Times New Roman"/>
              </a:rPr>
              <a:t>: Check whether LCD Display shows accurate bill.</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LCD bill displays cost value when added or removed.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TC_02</a:t>
            </a:r>
            <a:r>
              <a:rPr lang="en-US">
                <a:solidFill>
                  <a:schemeClr val="dk1"/>
                </a:solidFill>
                <a:highlight>
                  <a:srgbClr val="FFFFFF"/>
                </a:highlight>
                <a:latin typeface="Times New Roman"/>
                <a:ea typeface="Times New Roman"/>
                <a:cs typeface="Times New Roman"/>
                <a:sym typeface="Times New Roman"/>
              </a:rPr>
              <a:t>: Check whether RFID Reader reads RFID Tag within given range.</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RFID Reader corresponds to RFID Tag when scanned and displays product value stored.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TC_03</a:t>
            </a:r>
            <a:r>
              <a:rPr lang="en-US">
                <a:solidFill>
                  <a:schemeClr val="dk1"/>
                </a:solidFill>
                <a:highlight>
                  <a:srgbClr val="FFFFFF"/>
                </a:highlight>
                <a:latin typeface="Times New Roman"/>
                <a:ea typeface="Times New Roman"/>
                <a:cs typeface="Times New Roman"/>
                <a:sym typeface="Times New Roman"/>
              </a:rPr>
              <a:t>: Check whether the webpage is accessible when scanned.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Web Page when scanned using QR shows bill on mobile screen responsively.</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TC_04</a:t>
            </a:r>
            <a:r>
              <a:rPr lang="en-US">
                <a:solidFill>
                  <a:schemeClr val="dk1"/>
                </a:solidFill>
                <a:highlight>
                  <a:srgbClr val="FFFFFF"/>
                </a:highlight>
                <a:latin typeface="Times New Roman"/>
                <a:ea typeface="Times New Roman"/>
                <a:cs typeface="Times New Roman"/>
                <a:sym typeface="Times New Roman"/>
              </a:rPr>
              <a:t>: Check whether the web page shows a bill with active network connection.</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Web page shows bill when connected to network.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TC_05</a:t>
            </a:r>
            <a:r>
              <a:rPr lang="en-US">
                <a:solidFill>
                  <a:schemeClr val="dk1"/>
                </a:solidFill>
                <a:highlight>
                  <a:srgbClr val="FFFFFF"/>
                </a:highlight>
                <a:latin typeface="Times New Roman"/>
                <a:ea typeface="Times New Roman"/>
                <a:cs typeface="Times New Roman"/>
                <a:sym typeface="Times New Roman"/>
              </a:rPr>
              <a:t>: Check whether the web page restores the bill after the network reconnects.</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Web page shows previous record of bill when connected to network again.</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TC_06</a:t>
            </a:r>
            <a:r>
              <a:rPr lang="en-US">
                <a:solidFill>
                  <a:schemeClr val="dk1"/>
                </a:solidFill>
                <a:highlight>
                  <a:srgbClr val="FFFFFF"/>
                </a:highlight>
                <a:latin typeface="Times New Roman"/>
                <a:ea typeface="Times New Roman"/>
                <a:cs typeface="Times New Roman"/>
                <a:sym typeface="Times New Roman"/>
              </a:rPr>
              <a:t>: Check if item is removed from cart when switch button is pressed and product re-scanned.</a:t>
            </a:r>
            <a:endParaRPr>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Outcome</a:t>
            </a:r>
            <a:r>
              <a:rPr lang="en-US">
                <a:solidFill>
                  <a:schemeClr val="dk1"/>
                </a:solidFill>
                <a:highlight>
                  <a:srgbClr val="FFFFFF"/>
                </a:highlight>
                <a:latin typeface="Times New Roman"/>
                <a:ea typeface="Times New Roman"/>
                <a:cs typeface="Times New Roman"/>
                <a:sym typeface="Times New Roman"/>
              </a:rPr>
              <a:t>: Item quantity is decreased indicating that product has been removed.</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graphicFrame>
        <p:nvGraphicFramePr>
          <p:cNvPr id="304" name="Google Shape;304;p38"/>
          <p:cNvGraphicFramePr/>
          <p:nvPr/>
        </p:nvGraphicFramePr>
        <p:xfrm>
          <a:off x="868875" y="636588"/>
          <a:ext cx="3000000" cy="3000000"/>
        </p:xfrm>
        <a:graphic>
          <a:graphicData uri="http://schemas.openxmlformats.org/drawingml/2006/table">
            <a:tbl>
              <a:tblPr>
                <a:noFill/>
                <a:tableStyleId>{9FACE19C-5E3D-4E07-853E-C087C0FD8BD8}</a:tableStyleId>
              </a:tblPr>
              <a:tblGrid>
                <a:gridCol w="1222700"/>
                <a:gridCol w="1653550"/>
                <a:gridCol w="1909725"/>
                <a:gridCol w="1758350"/>
                <a:gridCol w="1001450"/>
              </a:tblGrid>
              <a:tr h="411425">
                <a:tc>
                  <a:txBody>
                    <a:bodyPr/>
                    <a:lstStyle/>
                    <a:p>
                      <a:pPr indent="0" lvl="0" marL="0" rtl="0" algn="ctr">
                        <a:lnSpc>
                          <a:spcPct val="150000"/>
                        </a:lnSpc>
                        <a:spcBef>
                          <a:spcPts val="0"/>
                        </a:spcBef>
                        <a:spcAft>
                          <a:spcPts val="0"/>
                        </a:spcAft>
                        <a:buNone/>
                      </a:pPr>
                      <a:r>
                        <a:rPr lang="en-US" sz="1200">
                          <a:solidFill>
                            <a:srgbClr val="B45F06"/>
                          </a:solidFill>
                          <a:highlight>
                            <a:srgbClr val="FFD966"/>
                          </a:highlight>
                          <a:latin typeface="Times New Roman"/>
                          <a:ea typeface="Times New Roman"/>
                          <a:cs typeface="Times New Roman"/>
                          <a:sym typeface="Times New Roman"/>
                        </a:rPr>
                        <a:t>Test Case ID</a:t>
                      </a:r>
                      <a:endParaRPr sz="1200">
                        <a:solidFill>
                          <a:srgbClr val="B45F06"/>
                        </a:solidFill>
                        <a:highlight>
                          <a:srgbClr val="FFD966"/>
                        </a:highlight>
                        <a:latin typeface="Times New Roman"/>
                        <a:ea typeface="Times New Roman"/>
                        <a:cs typeface="Times New Roman"/>
                        <a:sym typeface="Times New Roman"/>
                      </a:endParaRPr>
                    </a:p>
                  </a:txBody>
                  <a:tcPr marT="63500" marB="63500" marR="63500" marL="63500">
                    <a:solidFill>
                      <a:srgbClr val="FFD966"/>
                    </a:solidFill>
                  </a:tcPr>
                </a:tc>
                <a:tc>
                  <a:txBody>
                    <a:bodyPr/>
                    <a:lstStyle/>
                    <a:p>
                      <a:pPr indent="0" lvl="0" marL="0" rtl="0" algn="ctr">
                        <a:lnSpc>
                          <a:spcPct val="150000"/>
                        </a:lnSpc>
                        <a:spcBef>
                          <a:spcPts val="0"/>
                        </a:spcBef>
                        <a:spcAft>
                          <a:spcPts val="0"/>
                        </a:spcAft>
                        <a:buNone/>
                      </a:pPr>
                      <a:r>
                        <a:rPr lang="en-US" sz="1200">
                          <a:solidFill>
                            <a:srgbClr val="B45F06"/>
                          </a:solidFill>
                          <a:highlight>
                            <a:srgbClr val="FFD966"/>
                          </a:highlight>
                          <a:latin typeface="Times New Roman"/>
                          <a:ea typeface="Times New Roman"/>
                          <a:cs typeface="Times New Roman"/>
                          <a:sym typeface="Times New Roman"/>
                        </a:rPr>
                        <a:t>Test Suit Name</a:t>
                      </a:r>
                      <a:endParaRPr sz="1200">
                        <a:solidFill>
                          <a:srgbClr val="B45F06"/>
                        </a:solidFill>
                        <a:highlight>
                          <a:srgbClr val="FFD966"/>
                        </a:highlight>
                        <a:latin typeface="Times New Roman"/>
                        <a:ea typeface="Times New Roman"/>
                        <a:cs typeface="Times New Roman"/>
                        <a:sym typeface="Times New Roman"/>
                      </a:endParaRPr>
                    </a:p>
                  </a:txBody>
                  <a:tcPr marT="63500" marB="63500" marR="63500" marL="63500">
                    <a:solidFill>
                      <a:srgbClr val="FFD966"/>
                    </a:solidFill>
                  </a:tcPr>
                </a:tc>
                <a:tc>
                  <a:txBody>
                    <a:bodyPr/>
                    <a:lstStyle/>
                    <a:p>
                      <a:pPr indent="0" lvl="0" marL="0" rtl="0" algn="ctr">
                        <a:lnSpc>
                          <a:spcPct val="150000"/>
                        </a:lnSpc>
                        <a:spcBef>
                          <a:spcPts val="0"/>
                        </a:spcBef>
                        <a:spcAft>
                          <a:spcPts val="0"/>
                        </a:spcAft>
                        <a:buNone/>
                      </a:pPr>
                      <a:r>
                        <a:rPr lang="en-US" sz="1200">
                          <a:solidFill>
                            <a:srgbClr val="B45F06"/>
                          </a:solidFill>
                          <a:highlight>
                            <a:srgbClr val="FFD966"/>
                          </a:highlight>
                          <a:latin typeface="Times New Roman"/>
                          <a:ea typeface="Times New Roman"/>
                          <a:cs typeface="Times New Roman"/>
                          <a:sym typeface="Times New Roman"/>
                        </a:rPr>
                        <a:t>Description</a:t>
                      </a:r>
                      <a:endParaRPr sz="1200">
                        <a:solidFill>
                          <a:srgbClr val="B45F06"/>
                        </a:solidFill>
                        <a:highlight>
                          <a:srgbClr val="FFD966"/>
                        </a:highlight>
                        <a:latin typeface="Times New Roman"/>
                        <a:ea typeface="Times New Roman"/>
                        <a:cs typeface="Times New Roman"/>
                        <a:sym typeface="Times New Roman"/>
                      </a:endParaRPr>
                    </a:p>
                  </a:txBody>
                  <a:tcPr marT="63500" marB="63500" marR="63500" marL="63500">
                    <a:solidFill>
                      <a:srgbClr val="FFD966"/>
                    </a:solidFill>
                  </a:tcPr>
                </a:tc>
                <a:tc>
                  <a:txBody>
                    <a:bodyPr/>
                    <a:lstStyle/>
                    <a:p>
                      <a:pPr indent="0" lvl="0" marL="0" rtl="0" algn="ctr">
                        <a:lnSpc>
                          <a:spcPct val="150000"/>
                        </a:lnSpc>
                        <a:spcBef>
                          <a:spcPts val="0"/>
                        </a:spcBef>
                        <a:spcAft>
                          <a:spcPts val="0"/>
                        </a:spcAft>
                        <a:buNone/>
                      </a:pPr>
                      <a:r>
                        <a:rPr lang="en-US" sz="1200">
                          <a:solidFill>
                            <a:srgbClr val="B45F06"/>
                          </a:solidFill>
                          <a:highlight>
                            <a:srgbClr val="FFD966"/>
                          </a:highlight>
                          <a:latin typeface="Times New Roman"/>
                          <a:ea typeface="Times New Roman"/>
                          <a:cs typeface="Times New Roman"/>
                          <a:sym typeface="Times New Roman"/>
                        </a:rPr>
                        <a:t>Outcome</a:t>
                      </a:r>
                      <a:endParaRPr sz="1200">
                        <a:solidFill>
                          <a:srgbClr val="B45F06"/>
                        </a:solidFill>
                        <a:highlight>
                          <a:srgbClr val="FFD966"/>
                        </a:highlight>
                        <a:latin typeface="Times New Roman"/>
                        <a:ea typeface="Times New Roman"/>
                        <a:cs typeface="Times New Roman"/>
                        <a:sym typeface="Times New Roman"/>
                      </a:endParaRPr>
                    </a:p>
                  </a:txBody>
                  <a:tcPr marT="63500" marB="63500" marR="63500" marL="63500">
                    <a:solidFill>
                      <a:srgbClr val="FFD966"/>
                    </a:solidFill>
                  </a:tcPr>
                </a:tc>
                <a:tc>
                  <a:txBody>
                    <a:bodyPr/>
                    <a:lstStyle/>
                    <a:p>
                      <a:pPr indent="0" lvl="0" marL="0" rtl="0" algn="ctr">
                        <a:lnSpc>
                          <a:spcPct val="150000"/>
                        </a:lnSpc>
                        <a:spcBef>
                          <a:spcPts val="0"/>
                        </a:spcBef>
                        <a:spcAft>
                          <a:spcPts val="0"/>
                        </a:spcAft>
                        <a:buNone/>
                      </a:pPr>
                      <a:r>
                        <a:rPr lang="en-US" sz="1200">
                          <a:solidFill>
                            <a:srgbClr val="B45F06"/>
                          </a:solidFill>
                          <a:highlight>
                            <a:srgbClr val="FFD966"/>
                          </a:highlight>
                          <a:latin typeface="Times New Roman"/>
                          <a:ea typeface="Times New Roman"/>
                          <a:cs typeface="Times New Roman"/>
                          <a:sym typeface="Times New Roman"/>
                        </a:rPr>
                        <a:t>Pass/Fail</a:t>
                      </a:r>
                      <a:endParaRPr sz="1200">
                        <a:solidFill>
                          <a:srgbClr val="B45F06"/>
                        </a:solidFill>
                        <a:highlight>
                          <a:srgbClr val="FFD966"/>
                        </a:highlight>
                        <a:latin typeface="Times New Roman"/>
                        <a:ea typeface="Times New Roman"/>
                        <a:cs typeface="Times New Roman"/>
                        <a:sym typeface="Times New Roman"/>
                      </a:endParaRPr>
                    </a:p>
                  </a:txBody>
                  <a:tcPr marT="63500" marB="63500" marR="63500" marL="63500">
                    <a:solidFill>
                      <a:srgbClr val="FFD966"/>
                    </a:solidFill>
                  </a:tcPr>
                </a:tc>
              </a:tr>
              <a:tr h="125697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TC_01</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Working of Components</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Working of microcontroller, buzzer, rfid reader, lcd display and led light</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Components functioning as defined in the instructions</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93C47D"/>
                          </a:highlight>
                          <a:latin typeface="Times New Roman"/>
                          <a:ea typeface="Times New Roman"/>
                          <a:cs typeface="Times New Roman"/>
                          <a:sym typeface="Times New Roman"/>
                        </a:rPr>
                        <a:t>Pass</a:t>
                      </a:r>
                      <a:endParaRPr sz="1200">
                        <a:highlight>
                          <a:srgbClr val="93C47D"/>
                        </a:highlight>
                        <a:latin typeface="Times New Roman"/>
                        <a:ea typeface="Times New Roman"/>
                        <a:cs typeface="Times New Roman"/>
                        <a:sym typeface="Times New Roman"/>
                      </a:endParaRPr>
                    </a:p>
                  </a:txBody>
                  <a:tcPr marT="63500" marB="63500" marR="63500" marL="63500">
                    <a:solidFill>
                      <a:srgbClr val="93C47D"/>
                    </a:solidFill>
                  </a:tcPr>
                </a:tc>
              </a:tr>
              <a:tr h="97512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TC_02</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Power Supply</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Powering the circuit by monitor base setup</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Performance of the components with the desired power supply</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93C47D"/>
                          </a:highlight>
                          <a:latin typeface="Times New Roman"/>
                          <a:ea typeface="Times New Roman"/>
                          <a:cs typeface="Times New Roman"/>
                          <a:sym typeface="Times New Roman"/>
                        </a:rPr>
                        <a:t>Pass</a:t>
                      </a:r>
                      <a:endParaRPr sz="1200">
                        <a:highlight>
                          <a:srgbClr val="93C47D"/>
                        </a:highlight>
                        <a:latin typeface="Times New Roman"/>
                        <a:ea typeface="Times New Roman"/>
                        <a:cs typeface="Times New Roman"/>
                        <a:sym typeface="Times New Roman"/>
                      </a:endParaRPr>
                    </a:p>
                  </a:txBody>
                  <a:tcPr marT="63500" marB="63500" marR="63500" marL="63500">
                    <a:solidFill>
                      <a:srgbClr val="93C47D"/>
                    </a:solidFill>
                  </a:tcPr>
                </a:tc>
              </a:tr>
              <a:tr h="97512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TC_03</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QR scanned</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QR attached to the cart must be scanned</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Redirecting to web page accessed on any device responsively</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93C47D"/>
                          </a:highlight>
                          <a:latin typeface="Times New Roman"/>
                          <a:ea typeface="Times New Roman"/>
                          <a:cs typeface="Times New Roman"/>
                          <a:sym typeface="Times New Roman"/>
                        </a:rPr>
                        <a:t>Pass</a:t>
                      </a:r>
                      <a:endParaRPr sz="1200">
                        <a:highlight>
                          <a:srgbClr val="93C47D"/>
                        </a:highlight>
                        <a:latin typeface="Times New Roman"/>
                        <a:ea typeface="Times New Roman"/>
                        <a:cs typeface="Times New Roman"/>
                        <a:sym typeface="Times New Roman"/>
                      </a:endParaRPr>
                    </a:p>
                  </a:txBody>
                  <a:tcPr marT="63500" marB="63500" marR="63500" marL="63500">
                    <a:solidFill>
                      <a:srgbClr val="93C47D"/>
                    </a:solidFill>
                  </a:tcPr>
                </a:tc>
              </a:tr>
              <a:tr h="69327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TC_04</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Working of LCD display</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Displaying the bill on LCD </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LCD showing item when added / removed</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93C47D"/>
                          </a:highlight>
                          <a:latin typeface="Times New Roman"/>
                          <a:ea typeface="Times New Roman"/>
                          <a:cs typeface="Times New Roman"/>
                          <a:sym typeface="Times New Roman"/>
                        </a:rPr>
                        <a:t>Pass</a:t>
                      </a:r>
                      <a:endParaRPr sz="1200">
                        <a:highlight>
                          <a:srgbClr val="93C47D"/>
                        </a:highlight>
                        <a:latin typeface="Times New Roman"/>
                        <a:ea typeface="Times New Roman"/>
                        <a:cs typeface="Times New Roman"/>
                        <a:sym typeface="Times New Roman"/>
                      </a:endParaRPr>
                    </a:p>
                  </a:txBody>
                  <a:tcPr marT="63500" marB="63500" marR="63500" marL="63500">
                    <a:solidFill>
                      <a:srgbClr val="93C47D"/>
                    </a:solidFill>
                  </a:tcPr>
                </a:tc>
              </a:tr>
              <a:tr h="69327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TC_05</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Scanning the RFID tag out of range</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Scanning the product from a very long distance</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Product not scanned , and item not added</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E06666"/>
                          </a:highlight>
                          <a:latin typeface="Times New Roman"/>
                          <a:ea typeface="Times New Roman"/>
                          <a:cs typeface="Times New Roman"/>
                          <a:sym typeface="Times New Roman"/>
                        </a:rPr>
                        <a:t>Fail</a:t>
                      </a:r>
                      <a:endParaRPr sz="1200">
                        <a:highlight>
                          <a:srgbClr val="E06666"/>
                        </a:highlight>
                        <a:latin typeface="Times New Roman"/>
                        <a:ea typeface="Times New Roman"/>
                        <a:cs typeface="Times New Roman"/>
                        <a:sym typeface="Times New Roman"/>
                      </a:endParaRPr>
                    </a:p>
                  </a:txBody>
                  <a:tcPr marT="63500" marB="63500" marR="63500" marL="63500">
                    <a:solidFill>
                      <a:srgbClr val="E06666"/>
                    </a:solidFill>
                  </a:tcPr>
                </a:tc>
              </a:tr>
              <a:tr h="693275">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TC_06</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Remove product without holding switch</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Product can't be without pressing the control switch</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FFFFFF"/>
                          </a:highlight>
                          <a:latin typeface="Times New Roman"/>
                          <a:ea typeface="Times New Roman"/>
                          <a:cs typeface="Times New Roman"/>
                          <a:sym typeface="Times New Roman"/>
                        </a:rPr>
                        <a:t>Product cant be removed hence bill not updated</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US" sz="1200">
                          <a:highlight>
                            <a:srgbClr val="E06666"/>
                          </a:highlight>
                          <a:latin typeface="Times New Roman"/>
                          <a:ea typeface="Times New Roman"/>
                          <a:cs typeface="Times New Roman"/>
                          <a:sym typeface="Times New Roman"/>
                        </a:rPr>
                        <a:t>Fail</a:t>
                      </a:r>
                      <a:endParaRPr sz="1200">
                        <a:highlight>
                          <a:srgbClr val="E06666"/>
                        </a:highlight>
                        <a:latin typeface="Times New Roman"/>
                        <a:ea typeface="Times New Roman"/>
                        <a:cs typeface="Times New Roman"/>
                        <a:sym typeface="Times New Roman"/>
                      </a:endParaRPr>
                    </a:p>
                  </a:txBody>
                  <a:tcPr marT="63500" marB="63500" marR="63500" marL="63500">
                    <a:solidFill>
                      <a:srgbClr val="E06666"/>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311" name="Google Shape;311;p39"/>
          <p:cNvPicPr preferRelativeResize="0"/>
          <p:nvPr/>
        </p:nvPicPr>
        <p:blipFill>
          <a:blip r:embed="rId3">
            <a:alphaModFix/>
          </a:blip>
          <a:stretch>
            <a:fillRect/>
          </a:stretch>
        </p:blipFill>
        <p:spPr>
          <a:xfrm>
            <a:off x="1824613" y="809900"/>
            <a:ext cx="6015224" cy="2464825"/>
          </a:xfrm>
          <a:prstGeom prst="rect">
            <a:avLst/>
          </a:prstGeom>
          <a:noFill/>
          <a:ln>
            <a:noFill/>
          </a:ln>
        </p:spPr>
      </p:pic>
      <p:pic>
        <p:nvPicPr>
          <p:cNvPr id="312" name="Google Shape;312;p39"/>
          <p:cNvPicPr preferRelativeResize="0"/>
          <p:nvPr/>
        </p:nvPicPr>
        <p:blipFill>
          <a:blip r:embed="rId4">
            <a:alphaModFix/>
          </a:blip>
          <a:stretch>
            <a:fillRect/>
          </a:stretch>
        </p:blipFill>
        <p:spPr>
          <a:xfrm>
            <a:off x="1824625" y="3274725"/>
            <a:ext cx="6015199" cy="3218375"/>
          </a:xfrm>
          <a:prstGeom prst="rect">
            <a:avLst/>
          </a:prstGeom>
          <a:noFill/>
          <a:ln>
            <a:noFill/>
          </a:ln>
        </p:spPr>
      </p:pic>
      <p:sp>
        <p:nvSpPr>
          <p:cNvPr id="313" name="Google Shape;313;p39"/>
          <p:cNvSpPr txBox="1"/>
          <p:nvPr/>
        </p:nvSpPr>
        <p:spPr>
          <a:xfrm>
            <a:off x="1997800" y="132800"/>
            <a:ext cx="504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000">
                <a:latin typeface="Libre Franklin"/>
                <a:ea typeface="Libre Franklin"/>
                <a:cs typeface="Libre Franklin"/>
                <a:sym typeface="Libre Franklin"/>
              </a:rPr>
              <a:t> </a:t>
            </a:r>
            <a:r>
              <a:rPr lang="en-US" sz="3000">
                <a:solidFill>
                  <a:schemeClr val="dk2"/>
                </a:solidFill>
                <a:latin typeface="Libre Franklin"/>
                <a:ea typeface="Libre Franklin"/>
                <a:cs typeface="Libre Franklin"/>
                <a:sym typeface="Libre Franklin"/>
              </a:rPr>
              <a:t> </a:t>
            </a:r>
            <a:r>
              <a:rPr lang="en-US" sz="3200">
                <a:solidFill>
                  <a:schemeClr val="dk2"/>
                </a:solidFill>
                <a:latin typeface="Libre Franklin"/>
                <a:ea typeface="Libre Franklin"/>
                <a:cs typeface="Libre Franklin"/>
                <a:sym typeface="Libre Franklin"/>
              </a:rPr>
              <a:t>RESULTS</a:t>
            </a:r>
            <a:endParaRPr sz="3200">
              <a:solidFill>
                <a:schemeClr val="dk2"/>
              </a:solidFill>
              <a:latin typeface="Libre Franklin"/>
              <a:ea typeface="Libre Franklin"/>
              <a:cs typeface="Libre Franklin"/>
              <a:sym typeface="Libre Franklin"/>
            </a:endParaRPr>
          </a:p>
        </p:txBody>
      </p:sp>
      <p:sp>
        <p:nvSpPr>
          <p:cNvPr id="314" name="Google Shape;314;p39"/>
          <p:cNvSpPr txBox="1"/>
          <p:nvPr/>
        </p:nvSpPr>
        <p:spPr>
          <a:xfrm>
            <a:off x="3172075" y="6407375"/>
            <a:ext cx="569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Times New Roman"/>
                <a:ea typeface="Times New Roman"/>
                <a:cs typeface="Times New Roman"/>
                <a:sym typeface="Times New Roman"/>
              </a:rPr>
              <a:t>       NodeMCU connected to local server</a:t>
            </a:r>
            <a:endParaRPr sz="13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321" name="Google Shape;321;p40"/>
          <p:cNvPicPr preferRelativeResize="0"/>
          <p:nvPr/>
        </p:nvPicPr>
        <p:blipFill>
          <a:blip r:embed="rId3">
            <a:alphaModFix/>
          </a:blip>
          <a:stretch>
            <a:fillRect/>
          </a:stretch>
        </p:blipFill>
        <p:spPr>
          <a:xfrm>
            <a:off x="132800" y="2103775"/>
            <a:ext cx="4363425" cy="3246385"/>
          </a:xfrm>
          <a:prstGeom prst="rect">
            <a:avLst/>
          </a:prstGeom>
          <a:noFill/>
          <a:ln>
            <a:noFill/>
          </a:ln>
        </p:spPr>
      </p:pic>
      <p:pic>
        <p:nvPicPr>
          <p:cNvPr id="322" name="Google Shape;322;p40"/>
          <p:cNvPicPr preferRelativeResize="0"/>
          <p:nvPr/>
        </p:nvPicPr>
        <p:blipFill>
          <a:blip r:embed="rId4">
            <a:alphaModFix/>
          </a:blip>
          <a:stretch>
            <a:fillRect/>
          </a:stretch>
        </p:blipFill>
        <p:spPr>
          <a:xfrm>
            <a:off x="4496225" y="2103775"/>
            <a:ext cx="4568351" cy="3246374"/>
          </a:xfrm>
          <a:prstGeom prst="rect">
            <a:avLst/>
          </a:prstGeom>
          <a:noFill/>
          <a:ln>
            <a:noFill/>
          </a:ln>
        </p:spPr>
      </p:pic>
      <p:sp>
        <p:nvSpPr>
          <p:cNvPr id="323" name="Google Shape;323;p40"/>
          <p:cNvSpPr txBox="1"/>
          <p:nvPr/>
        </p:nvSpPr>
        <p:spPr>
          <a:xfrm>
            <a:off x="1571225" y="444675"/>
            <a:ext cx="541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600">
                <a:solidFill>
                  <a:schemeClr val="dk2"/>
                </a:solidFill>
                <a:latin typeface="Libre Baskerville"/>
                <a:ea typeface="Libre Baskerville"/>
                <a:cs typeface="Libre Baskerville"/>
                <a:sym typeface="Libre Baskerville"/>
              </a:rPr>
              <a:t>  RESULTS</a:t>
            </a:r>
            <a:endParaRPr sz="360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idx="1" type="body"/>
          </p:nvPr>
        </p:nvSpPr>
        <p:spPr>
          <a:xfrm>
            <a:off x="1507550" y="224425"/>
            <a:ext cx="6299100" cy="10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             </a:t>
            </a:r>
            <a:r>
              <a:rPr lang="en-US" sz="3600">
                <a:solidFill>
                  <a:schemeClr val="dk2"/>
                </a:solidFill>
              </a:rPr>
              <a:t>RESULTS</a:t>
            </a:r>
            <a:endParaRPr sz="3600">
              <a:solidFill>
                <a:schemeClr val="dk2"/>
              </a:solidFill>
            </a:endParaRPr>
          </a:p>
        </p:txBody>
      </p:sp>
      <p:sp>
        <p:nvSpPr>
          <p:cNvPr id="330" name="Google Shape;330;p41"/>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331" name="Google Shape;331;p41"/>
          <p:cNvPicPr preferRelativeResize="0"/>
          <p:nvPr/>
        </p:nvPicPr>
        <p:blipFill>
          <a:blip r:embed="rId3">
            <a:alphaModFix/>
          </a:blip>
          <a:stretch>
            <a:fillRect/>
          </a:stretch>
        </p:blipFill>
        <p:spPr>
          <a:xfrm>
            <a:off x="162300" y="1956175"/>
            <a:ext cx="4687724" cy="3399774"/>
          </a:xfrm>
          <a:prstGeom prst="rect">
            <a:avLst/>
          </a:prstGeom>
          <a:noFill/>
          <a:ln>
            <a:noFill/>
          </a:ln>
        </p:spPr>
      </p:pic>
      <p:pic>
        <p:nvPicPr>
          <p:cNvPr id="332" name="Google Shape;332;p41"/>
          <p:cNvPicPr preferRelativeResize="0"/>
          <p:nvPr/>
        </p:nvPicPr>
        <p:blipFill>
          <a:blip r:embed="rId4">
            <a:alphaModFix/>
          </a:blip>
          <a:stretch>
            <a:fillRect/>
          </a:stretch>
        </p:blipFill>
        <p:spPr>
          <a:xfrm>
            <a:off x="4899425" y="1956175"/>
            <a:ext cx="4073174" cy="3399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idx="1" type="body"/>
          </p:nvPr>
        </p:nvSpPr>
        <p:spPr>
          <a:xfrm>
            <a:off x="381000" y="76200"/>
            <a:ext cx="7297200" cy="10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sz="3600">
                <a:solidFill>
                  <a:schemeClr val="dk2"/>
                </a:solidFill>
              </a:rPr>
              <a:t>   RESULTS</a:t>
            </a:r>
            <a:endParaRPr sz="3600">
              <a:solidFill>
                <a:schemeClr val="dk2"/>
              </a:solidFill>
            </a:endParaRPr>
          </a:p>
        </p:txBody>
      </p:sp>
      <p:sp>
        <p:nvSpPr>
          <p:cNvPr id="339" name="Google Shape;339;p42"/>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pic>
        <p:nvPicPr>
          <p:cNvPr id="340" name="Google Shape;340;p42"/>
          <p:cNvPicPr preferRelativeResize="0"/>
          <p:nvPr/>
        </p:nvPicPr>
        <p:blipFill>
          <a:blip r:embed="rId3">
            <a:alphaModFix/>
          </a:blip>
          <a:stretch>
            <a:fillRect/>
          </a:stretch>
        </p:blipFill>
        <p:spPr>
          <a:xfrm>
            <a:off x="231650" y="1432450"/>
            <a:ext cx="4906899" cy="4527800"/>
          </a:xfrm>
          <a:prstGeom prst="rect">
            <a:avLst/>
          </a:prstGeom>
          <a:noFill/>
          <a:ln>
            <a:noFill/>
          </a:ln>
        </p:spPr>
      </p:pic>
      <p:pic>
        <p:nvPicPr>
          <p:cNvPr id="341" name="Google Shape;341;p42"/>
          <p:cNvPicPr preferRelativeResize="0"/>
          <p:nvPr/>
        </p:nvPicPr>
        <p:blipFill>
          <a:blip r:embed="rId4">
            <a:alphaModFix/>
          </a:blip>
          <a:stretch>
            <a:fillRect/>
          </a:stretch>
        </p:blipFill>
        <p:spPr>
          <a:xfrm>
            <a:off x="5370001" y="1432450"/>
            <a:ext cx="3493123" cy="45277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 type="body"/>
          </p:nvPr>
        </p:nvSpPr>
        <p:spPr>
          <a:xfrm>
            <a:off x="1096964" y="404664"/>
            <a:ext cx="6908947" cy="6091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Introduction</a:t>
            </a:r>
            <a:endParaRPr sz="3600">
              <a:solidFill>
                <a:schemeClr val="dk2"/>
              </a:solidFill>
              <a:latin typeface="Libre Franklin"/>
              <a:ea typeface="Libre Franklin"/>
              <a:cs typeface="Libre Franklin"/>
              <a:sym typeface="Libre Franklin"/>
            </a:endParaRPr>
          </a:p>
        </p:txBody>
      </p:sp>
      <p:sp>
        <p:nvSpPr>
          <p:cNvPr id="129" name="Google Shape;129;p16"/>
          <p:cNvSpPr txBox="1"/>
          <p:nvPr/>
        </p:nvSpPr>
        <p:spPr>
          <a:xfrm>
            <a:off x="812801" y="1824814"/>
            <a:ext cx="7263000" cy="355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600"/>
              <a:buFont typeface="Arial"/>
              <a:buNone/>
            </a:pPr>
            <a:r>
              <a:rPr b="0" i="0" lang="en-US" sz="1800" u="none" cap="none" strike="noStrike">
                <a:solidFill>
                  <a:schemeClr val="dk1"/>
                </a:solidFill>
                <a:latin typeface="Times New Roman"/>
                <a:ea typeface="Times New Roman"/>
                <a:cs typeface="Times New Roman"/>
                <a:sym typeface="Times New Roman"/>
              </a:rPr>
              <a:t>In a typical shopping mall, the crowds are frequently large, especially during festival season, and billing time will grow proportionately.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600"/>
              <a:buFont typeface="Arial"/>
              <a:buNone/>
            </a:pPr>
            <a:r>
              <a:rPr b="0" i="0" lang="en-US" sz="1800" u="none" cap="none" strike="noStrike">
                <a:solidFill>
                  <a:schemeClr val="dk1"/>
                </a:solidFill>
                <a:latin typeface="Times New Roman"/>
                <a:ea typeface="Times New Roman"/>
                <a:cs typeface="Times New Roman"/>
                <a:sym typeface="Times New Roman"/>
              </a:rPr>
              <a:t>As a result, the smart shopping system's primary goal is to lessen shopping time.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6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600"/>
              <a:buFont typeface="Arial"/>
              <a:buNone/>
            </a:pPr>
            <a:r>
              <a:rPr b="0" i="0" lang="en-US" sz="1800" u="none" cap="none" strike="noStrike">
                <a:solidFill>
                  <a:schemeClr val="dk1"/>
                </a:solidFill>
                <a:latin typeface="Times New Roman"/>
                <a:ea typeface="Times New Roman"/>
                <a:cs typeface="Times New Roman"/>
                <a:sym typeface="Times New Roman"/>
              </a:rPr>
              <a:t>Customers can create their own invoices, making it simple for them to estimate their bill.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600"/>
              <a:buFont typeface="Arial"/>
              <a:buNone/>
            </a:pPr>
            <a:r>
              <a:rPr b="0" i="0" lang="en-US" sz="1800" u="none" cap="none" strike="noStrike">
                <a:solidFill>
                  <a:schemeClr val="dk1"/>
                </a:solidFill>
                <a:latin typeface="Times New Roman"/>
                <a:ea typeface="Times New Roman"/>
                <a:cs typeface="Times New Roman"/>
                <a:sym typeface="Times New Roman"/>
              </a:rPr>
              <a:t>Smart shopping can also help in eliminating manual labor.</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600"/>
              <a:buFont typeface="Arial"/>
              <a:buNone/>
            </a:pPr>
            <a:r>
              <a:rPr b="0" i="0" lang="en-US" sz="1800" u="none" cap="none" strike="noStrike">
                <a:solidFill>
                  <a:schemeClr val="dk1"/>
                </a:solidFill>
                <a:latin typeface="Times New Roman"/>
                <a:ea typeface="Times New Roman"/>
                <a:cs typeface="Times New Roman"/>
                <a:sym typeface="Times New Roman"/>
              </a:rPr>
              <a:t>This strategy can help you save money, and the money you save can be used to improve the quality and experience of your customers.In addition, instead of counters, more products can be placed.</a:t>
            </a:r>
            <a:endParaRPr b="0" i="0" sz="1400" u="none" cap="none" strike="noStrike">
              <a:solidFill>
                <a:srgbClr val="000000"/>
              </a:solidFill>
              <a:latin typeface="Times New Roman"/>
              <a:ea typeface="Times New Roman"/>
              <a:cs typeface="Times New Roman"/>
              <a:sym typeface="Times New Roman"/>
            </a:endParaRPr>
          </a:p>
        </p:txBody>
      </p:sp>
      <p:sp>
        <p:nvSpPr>
          <p:cNvPr id="130" name="Google Shape;130;p16"/>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idx="1" type="body"/>
          </p:nvPr>
        </p:nvSpPr>
        <p:spPr>
          <a:xfrm>
            <a:off x="2643950" y="263975"/>
            <a:ext cx="4191000" cy="12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     </a:t>
            </a:r>
            <a:r>
              <a:rPr lang="en-US" sz="3600">
                <a:solidFill>
                  <a:schemeClr val="dk2"/>
                </a:solidFill>
              </a:rPr>
              <a:t>CONCLUSION</a:t>
            </a:r>
            <a:endParaRPr sz="3600">
              <a:solidFill>
                <a:schemeClr val="dk2"/>
              </a:solidFill>
            </a:endParaRPr>
          </a:p>
        </p:txBody>
      </p:sp>
      <p:sp>
        <p:nvSpPr>
          <p:cNvPr id="348" name="Google Shape;348;p43"/>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349" name="Google Shape;349;p43"/>
          <p:cNvSpPr txBox="1"/>
          <p:nvPr/>
        </p:nvSpPr>
        <p:spPr>
          <a:xfrm>
            <a:off x="321725" y="2490225"/>
            <a:ext cx="8147100" cy="2311500"/>
          </a:xfrm>
          <a:prstGeom prst="rect">
            <a:avLst/>
          </a:prstGeom>
          <a:noFill/>
          <a:ln>
            <a:noFill/>
          </a:ln>
        </p:spPr>
        <p:txBody>
          <a:bodyPr anchorCtr="0" anchor="t" bIns="91425" lIns="91425" spcFirstLastPara="1" rIns="91425" wrap="square" tIns="91425">
            <a:spAutoFit/>
          </a:bodyPr>
          <a:lstStyle/>
          <a:p>
            <a:pPr indent="-355600" lvl="0" marL="3429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This system provides solution to improve the speed of purchasing of products and faster payment option. </a:t>
            </a:r>
            <a:endParaRPr sz="1800">
              <a:solidFill>
                <a:schemeClr val="dk1"/>
              </a:solidFill>
              <a:latin typeface="Times New Roman"/>
              <a:ea typeface="Times New Roman"/>
              <a:cs typeface="Times New Roman"/>
              <a:sym typeface="Times New Roman"/>
            </a:endParaRPr>
          </a:p>
          <a:p>
            <a:pPr indent="-355600" lvl="0" marL="342900" rtl="0" algn="l">
              <a:lnSpc>
                <a:spcPct val="115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This offers a technology oriented, low-cost, easily scalable, and rugged system for assisting shopping in person.</a:t>
            </a:r>
            <a:endParaRPr sz="1800">
              <a:solidFill>
                <a:schemeClr val="dk1"/>
              </a:solidFill>
              <a:latin typeface="Times New Roman"/>
              <a:ea typeface="Times New Roman"/>
              <a:cs typeface="Times New Roman"/>
              <a:sym typeface="Times New Roman"/>
            </a:endParaRPr>
          </a:p>
          <a:p>
            <a:pPr indent="-355600" lvl="0" marL="342900" rtl="0" algn="l">
              <a:lnSpc>
                <a:spcPct val="115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No ‘line of sight’ is required in case of RFID that reduces the labor required to scan the product and allowing more proactive, real time tracking.</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356" name="Google Shape;356;p44"/>
          <p:cNvSpPr txBox="1"/>
          <p:nvPr/>
        </p:nvSpPr>
        <p:spPr>
          <a:xfrm>
            <a:off x="573150" y="1067225"/>
            <a:ext cx="8132700" cy="5346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system can successfully be demonstrated in the future where WSN may be used to create a Smart Shopping System that automates the entire invoicing process. </a:t>
            </a:r>
            <a:endParaRPr sz="18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100">
              <a:solidFill>
                <a:schemeClr val="dk1"/>
              </a:solidFill>
              <a:latin typeface="Times New Roman"/>
              <a:ea typeface="Times New Roman"/>
              <a:cs typeface="Times New Roman"/>
              <a:sym typeface="Times New Roman"/>
            </a:endParaRPr>
          </a:p>
          <a:p>
            <a:pPr indent="-342900" lvl="0" marL="457200" rtl="0" algn="l">
              <a:lnSpc>
                <a:spcPct val="150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designed system then will be extremely robust, fair, and cost-effective. Because of the effectiveness of WSN paired with a very trustworthy Image Processing technology, it is reliant and fair. </a:t>
            </a:r>
            <a:endParaRPr sz="18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900">
              <a:solidFill>
                <a:schemeClr val="dk1"/>
              </a:solidFill>
              <a:latin typeface="Times New Roman"/>
              <a:ea typeface="Times New Roman"/>
              <a:cs typeface="Times New Roman"/>
              <a:sym typeface="Times New Roman"/>
            </a:endParaRPr>
          </a:p>
          <a:p>
            <a:pPr indent="-342900" lvl="0" marL="457200" rtl="0" algn="l">
              <a:lnSpc>
                <a:spcPct val="150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Because it uses a passive sensor and decreases communication requirements, the system is also energy constrained. </a:t>
            </a:r>
            <a:endParaRPr sz="1800">
              <a:solidFill>
                <a:schemeClr val="dk1"/>
              </a:solidFill>
              <a:latin typeface="Times New Roman"/>
              <a:ea typeface="Times New Roman"/>
              <a:cs typeface="Times New Roman"/>
              <a:sym typeface="Times New Roman"/>
            </a:endParaRPr>
          </a:p>
          <a:p>
            <a:pPr indent="0" lvl="0" marL="457200" rtl="0" algn="l">
              <a:lnSpc>
                <a:spcPct val="150000"/>
              </a:lnSpc>
              <a:spcBef>
                <a:spcPts val="1000"/>
              </a:spcBef>
              <a:spcAft>
                <a:spcPts val="0"/>
              </a:spcAft>
              <a:buNone/>
            </a:pPr>
            <a:r>
              <a:t/>
            </a:r>
            <a:endParaRPr sz="500">
              <a:solidFill>
                <a:schemeClr val="dk1"/>
              </a:solidFill>
              <a:latin typeface="Times New Roman"/>
              <a:ea typeface="Times New Roman"/>
              <a:cs typeface="Times New Roman"/>
              <a:sym typeface="Times New Roman"/>
            </a:endParaRPr>
          </a:p>
          <a:p>
            <a:pPr indent="-342900" lvl="0" marL="457200" rtl="0" algn="l">
              <a:lnSpc>
                <a:spcPct val="150000"/>
              </a:lnSpc>
              <a:spcBef>
                <a:spcPts val="100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 </a:t>
            </a:r>
            <a:r>
              <a:rPr lang="en-US" sz="1800">
                <a:solidFill>
                  <a:schemeClr val="dk1"/>
                </a:solidFill>
                <a:highlight>
                  <a:srgbClr val="FFFFFF"/>
                </a:highlight>
                <a:latin typeface="Times New Roman"/>
                <a:ea typeface="Times New Roman"/>
                <a:cs typeface="Times New Roman"/>
                <a:sym typeface="Times New Roman"/>
              </a:rPr>
              <a:t>Additionally, the current approach does not address the positioning of repeaters within a supermarket layout. </a:t>
            </a:r>
            <a:endParaRPr sz="1800">
              <a:solidFill>
                <a:schemeClr val="dk1"/>
              </a:solidFill>
              <a:latin typeface="Times New Roman"/>
              <a:ea typeface="Times New Roman"/>
              <a:cs typeface="Times New Roman"/>
              <a:sym typeface="Times New Roman"/>
            </a:endParaRPr>
          </a:p>
        </p:txBody>
      </p:sp>
      <p:sp>
        <p:nvSpPr>
          <p:cNvPr id="357" name="Google Shape;357;p44"/>
          <p:cNvSpPr txBox="1"/>
          <p:nvPr/>
        </p:nvSpPr>
        <p:spPr>
          <a:xfrm>
            <a:off x="1432875" y="434800"/>
            <a:ext cx="6294600" cy="738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Clr>
                <a:schemeClr val="dk1"/>
              </a:buClr>
              <a:buSzPts val="1100"/>
              <a:buFont typeface="Arial"/>
              <a:buNone/>
            </a:pPr>
            <a:r>
              <a:rPr lang="en-US" sz="3600">
                <a:solidFill>
                  <a:schemeClr val="dk2"/>
                </a:solidFill>
                <a:latin typeface="Libre Franklin"/>
                <a:ea typeface="Libre Franklin"/>
                <a:cs typeface="Libre Franklin"/>
                <a:sym typeface="Libre Franklin"/>
              </a:rPr>
              <a:t>FUTURE ENHANCEMENT  </a:t>
            </a:r>
            <a:endParaRPr sz="3600">
              <a:solidFill>
                <a:schemeClr val="dk2"/>
              </a:solidFill>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ph idx="1" type="body"/>
          </p:nvPr>
        </p:nvSpPr>
        <p:spPr>
          <a:xfrm>
            <a:off x="688623" y="167439"/>
            <a:ext cx="7538100" cy="88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3600"/>
              <a:buNone/>
            </a:pPr>
            <a:r>
              <a:rPr lang="en-US" sz="3600">
                <a:solidFill>
                  <a:schemeClr val="dk2"/>
                </a:solidFill>
                <a:latin typeface="Libre Franklin"/>
                <a:ea typeface="Libre Franklin"/>
                <a:cs typeface="Libre Franklin"/>
                <a:sym typeface="Libre Franklin"/>
              </a:rPr>
              <a:t>References </a:t>
            </a:r>
            <a:endParaRPr sz="3600">
              <a:solidFill>
                <a:schemeClr val="dk2"/>
              </a:solidFill>
              <a:latin typeface="Libre Franklin"/>
              <a:ea typeface="Libre Franklin"/>
              <a:cs typeface="Libre Franklin"/>
              <a:sym typeface="Libre Franklin"/>
            </a:endParaRPr>
          </a:p>
        </p:txBody>
      </p:sp>
      <p:sp>
        <p:nvSpPr>
          <p:cNvPr id="363" name="Google Shape;363;p45"/>
          <p:cNvSpPr txBox="1"/>
          <p:nvPr>
            <p:ph idx="3" type="body"/>
          </p:nvPr>
        </p:nvSpPr>
        <p:spPr>
          <a:xfrm>
            <a:off x="802956" y="850997"/>
            <a:ext cx="7538100" cy="349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400"/>
              <a:buFont typeface="Arial"/>
              <a:buNone/>
            </a:pPr>
            <a:r>
              <a:rPr lang="en-US" sz="1400">
                <a:solidFill>
                  <a:srgbClr val="222222"/>
                </a:solidFill>
                <a:highlight>
                  <a:schemeClr val="lt1"/>
                </a:highlight>
                <a:latin typeface="Times New Roman"/>
                <a:ea typeface="Times New Roman"/>
                <a:cs typeface="Times New Roman"/>
                <a:sym typeface="Times New Roman"/>
              </a:rPr>
              <a:t>[1] Applications on Secure Smart Shopping System Suhas B.M1, Tanu.N.Prabhu2.</a:t>
            </a:r>
            <a:endParaRPr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i="1" lang="en-US" sz="1400">
                <a:solidFill>
                  <a:srgbClr val="222222"/>
                </a:solidFill>
                <a:highlight>
                  <a:schemeClr val="lt1"/>
                </a:highlight>
                <a:latin typeface="Times New Roman"/>
                <a:ea typeface="Times New Roman"/>
                <a:cs typeface="Times New Roman"/>
                <a:sym typeface="Times New Roman"/>
              </a:rPr>
              <a:t>International Research Journal of Engineering and Technology (IRJET) e-ISSN: 2395-0056 Volume: 05 Issue: 02 | Feb-2018</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t/>
            </a:r>
            <a:endParaRPr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SzPts val="1400"/>
              <a:buNone/>
            </a:pPr>
            <a:r>
              <a:rPr lang="en-US" sz="1400">
                <a:solidFill>
                  <a:srgbClr val="222222"/>
                </a:solidFill>
                <a:highlight>
                  <a:schemeClr val="lt1"/>
                </a:highlight>
                <a:latin typeface="Times New Roman"/>
                <a:ea typeface="Times New Roman"/>
                <a:cs typeface="Times New Roman"/>
                <a:sym typeface="Times New Roman"/>
              </a:rPr>
              <a:t>[2] 2018, Purva S. Puranik1 , Parikshit N. Mahalle2 IoT Application on Smart and Secure Shopping System using RFID, Zig-Bee and Gossamer Protocol. </a:t>
            </a:r>
            <a:r>
              <a:rPr i="1" lang="en-US" sz="1400">
                <a:solidFill>
                  <a:srgbClr val="222222"/>
                </a:solidFill>
                <a:highlight>
                  <a:schemeClr val="lt1"/>
                </a:highlight>
                <a:latin typeface="Times New Roman"/>
                <a:ea typeface="Times New Roman"/>
                <a:cs typeface="Times New Roman"/>
                <a:sym typeface="Times New Roman"/>
              </a:rPr>
              <a:t>International Journal of Engineering and Techniques - Volume 4 Issue 3, May - June 2018</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lang="en-US" sz="1400">
                <a:solidFill>
                  <a:srgbClr val="222222"/>
                </a:solidFill>
                <a:highlight>
                  <a:schemeClr val="lt1"/>
                </a:highlight>
                <a:latin typeface="Times New Roman"/>
                <a:ea typeface="Times New Roman"/>
                <a:cs typeface="Times New Roman"/>
                <a:sym typeface="Times New Roman"/>
              </a:rPr>
              <a:t>[3] SMART SHOPPING TROLLEY USING RFID P.T. Sivagurunathan# ,P. Seema*, M. Shalini*.</a:t>
            </a:r>
            <a:endParaRPr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lang="en-US" sz="1400">
                <a:solidFill>
                  <a:srgbClr val="222222"/>
                </a:solidFill>
                <a:highlight>
                  <a:schemeClr val="lt1"/>
                </a:highlight>
                <a:latin typeface="Times New Roman"/>
                <a:ea typeface="Times New Roman"/>
                <a:cs typeface="Times New Roman"/>
                <a:sym typeface="Times New Roman"/>
              </a:rPr>
              <a:t>I</a:t>
            </a:r>
            <a:r>
              <a:rPr i="1" lang="en-US" sz="1400">
                <a:solidFill>
                  <a:srgbClr val="222222"/>
                </a:solidFill>
                <a:highlight>
                  <a:schemeClr val="lt1"/>
                </a:highlight>
                <a:latin typeface="Times New Roman"/>
                <a:ea typeface="Times New Roman"/>
                <a:cs typeface="Times New Roman"/>
                <a:sym typeface="Times New Roman"/>
              </a:rPr>
              <a:t>nternational Journal of Pure and Applied Mathematics Volume 118 No. 20 2018,</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lang="en-US" sz="1400">
                <a:solidFill>
                  <a:srgbClr val="222222"/>
                </a:solidFill>
                <a:highlight>
                  <a:schemeClr val="lt1"/>
                </a:highlight>
                <a:latin typeface="Times New Roman"/>
                <a:ea typeface="Times New Roman"/>
                <a:cs typeface="Times New Roman"/>
                <a:sym typeface="Times New Roman"/>
              </a:rPr>
              <a:t>[4] Binary search algorithm of RFID system in the supermarket shopping information identification.</a:t>
            </a:r>
            <a:endParaRPr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i="1" lang="en-US" sz="1400">
                <a:solidFill>
                  <a:srgbClr val="222222"/>
                </a:solidFill>
                <a:highlight>
                  <a:schemeClr val="lt1"/>
                </a:highlight>
                <a:latin typeface="Times New Roman"/>
                <a:ea typeface="Times New Roman"/>
                <a:cs typeface="Times New Roman"/>
                <a:sym typeface="Times New Roman"/>
              </a:rPr>
              <a:t>Wu et al. EURASIP Journal on Wireless Communications and Networking (2019) 2019:27</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t/>
            </a:r>
            <a:endParaRPr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rPr lang="en-US" sz="1400">
                <a:solidFill>
                  <a:srgbClr val="222222"/>
                </a:solidFill>
                <a:highlight>
                  <a:schemeClr val="lt1"/>
                </a:highlight>
                <a:latin typeface="Times New Roman"/>
                <a:ea typeface="Times New Roman"/>
                <a:cs typeface="Times New Roman"/>
                <a:sym typeface="Times New Roman"/>
              </a:rPr>
              <a:t>[5]  Smart Cart For Automatic Billing With Integrated Rfid System Shaikh Farhan Shahnoor1 , Ravi Kumar2 , Manish Rathore3 , Shivashish Saha4 , Raji C. </a:t>
            </a:r>
            <a:r>
              <a:rPr i="1" lang="en-US" sz="1400">
                <a:solidFill>
                  <a:srgbClr val="222222"/>
                </a:solidFill>
                <a:highlight>
                  <a:schemeClr val="lt1"/>
                </a:highlight>
                <a:latin typeface="Times New Roman"/>
                <a:ea typeface="Times New Roman"/>
                <a:cs typeface="Times New Roman"/>
                <a:sym typeface="Times New Roman"/>
              </a:rPr>
              <a:t>Turkish Journal of Computer and Mathematics Education V ol.12 No.12 (2021), 2487-2493 Research Article 2487 </a:t>
            </a:r>
            <a:endParaRPr i="1" sz="1400">
              <a:solidFill>
                <a:srgbClr val="222222"/>
              </a:solidFill>
              <a:highlight>
                <a:schemeClr val="lt1"/>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400"/>
              <a:buFont typeface="Arial"/>
              <a:buNone/>
            </a:pPr>
            <a:r>
              <a:t/>
            </a:r>
            <a:endParaRPr sz="1400">
              <a:latin typeface="Times New Roman"/>
              <a:ea typeface="Times New Roman"/>
              <a:cs typeface="Times New Roman"/>
              <a:sym typeface="Times New Roman"/>
            </a:endParaRPr>
          </a:p>
          <a:p>
            <a:pPr indent="0" lvl="0" marL="0" rtl="0" algn="just">
              <a:lnSpc>
                <a:spcPct val="150000"/>
              </a:lnSpc>
              <a:spcBef>
                <a:spcPts val="600"/>
              </a:spcBef>
              <a:spcAft>
                <a:spcPts val="600"/>
              </a:spcAft>
              <a:buSzPts val="1400"/>
              <a:buNone/>
            </a:pPr>
            <a:r>
              <a:t/>
            </a:r>
            <a:endParaRPr sz="1400">
              <a:solidFill>
                <a:srgbClr val="000000"/>
              </a:solidFill>
              <a:latin typeface="Times New Roman"/>
              <a:ea typeface="Times New Roman"/>
              <a:cs typeface="Times New Roman"/>
              <a:sym typeface="Times New Roman"/>
            </a:endParaRPr>
          </a:p>
        </p:txBody>
      </p:sp>
      <p:sp>
        <p:nvSpPr>
          <p:cNvPr id="364" name="Google Shape;364;p45"/>
          <p:cNvSpPr txBox="1"/>
          <p:nvPr>
            <p:ph idx="10" type="dt"/>
          </p:nvPr>
        </p:nvSpPr>
        <p:spPr>
          <a:xfrm>
            <a:off x="7452321" y="6136218"/>
            <a:ext cx="1086844" cy="368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chemeClr val="dk2"/>
              </a:buClr>
              <a:buSzPts val="1400"/>
              <a:buFont typeface="Libre Baskerville"/>
              <a:buNone/>
            </a:pPr>
            <a:r>
              <a:rPr lang="en-US"/>
              <a:t>17-05-2022</a:t>
            </a:r>
            <a:endParaRPr/>
          </a:p>
        </p:txBody>
      </p:sp>
      <p:sp>
        <p:nvSpPr>
          <p:cNvPr id="365" name="Google Shape;365;p45"/>
          <p:cNvSpPr txBox="1"/>
          <p:nvPr>
            <p:ph idx="11" type="ftr"/>
          </p:nvPr>
        </p:nvSpPr>
        <p:spPr>
          <a:xfrm>
            <a:off x="802950" y="6325742"/>
            <a:ext cx="5716500" cy="36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2"/>
              </a:buClr>
              <a:buSzPts val="1400"/>
              <a:buFont typeface="Libre Baskerville"/>
              <a:buNone/>
            </a:pPr>
            <a:r>
              <a:rPr lang="en-US"/>
              <a:t>Department of ISE, BMSCE</a:t>
            </a:r>
            <a:endParaRPr/>
          </a:p>
        </p:txBody>
      </p:sp>
      <p:sp>
        <p:nvSpPr>
          <p:cNvPr id="366" name="Google Shape;366;p45"/>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idx="12" type="sldNum"/>
          </p:nvPr>
        </p:nvSpPr>
        <p:spPr>
          <a:xfrm>
            <a:off x="511175" y="6417733"/>
            <a:ext cx="585900" cy="364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373" name="Google Shape;373;p46"/>
          <p:cNvSpPr txBox="1"/>
          <p:nvPr/>
        </p:nvSpPr>
        <p:spPr>
          <a:xfrm>
            <a:off x="334200" y="625400"/>
            <a:ext cx="8475600" cy="5895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222222"/>
                </a:solidFill>
                <a:highlight>
                  <a:schemeClr val="lt1"/>
                </a:highlight>
                <a:latin typeface="Times New Roman"/>
                <a:ea typeface="Times New Roman"/>
                <a:cs typeface="Times New Roman"/>
                <a:sym typeface="Times New Roman"/>
              </a:rPr>
              <a:t>[6] Vallabhuni, R.R., Lakshmanachari, S., Avanthi, G. and Vijay, V., 2020, December. Smart Cart Shopping System with an RFID Interface for Human Assistance. In </a:t>
            </a:r>
            <a:r>
              <a:rPr b="0" i="1" lang="en-US" sz="1400" u="none" cap="none" strike="noStrike">
                <a:solidFill>
                  <a:srgbClr val="222222"/>
                </a:solidFill>
                <a:highlight>
                  <a:schemeClr val="lt1"/>
                </a:highlight>
                <a:latin typeface="Times New Roman"/>
                <a:ea typeface="Times New Roman"/>
                <a:cs typeface="Times New Roman"/>
                <a:sym typeface="Times New Roman"/>
              </a:rPr>
              <a:t>2020 3rd International Conference on Intelligent Sustainable Systems (ICISS)</a:t>
            </a:r>
            <a:r>
              <a:rPr b="0" i="0" lang="en-US" sz="1400" u="none" cap="none" strike="noStrike">
                <a:solidFill>
                  <a:srgbClr val="222222"/>
                </a:solidFill>
                <a:highlight>
                  <a:schemeClr val="lt1"/>
                </a:highlight>
                <a:latin typeface="Times New Roman"/>
                <a:ea typeface="Times New Roman"/>
                <a:cs typeface="Times New Roman"/>
                <a:sym typeface="Times New Roman"/>
              </a:rPr>
              <a:t> (pp. 165-169). IEEE.</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222222"/>
                </a:solidFill>
                <a:highlight>
                  <a:schemeClr val="lt1"/>
                </a:highlight>
                <a:latin typeface="Times New Roman"/>
                <a:ea typeface="Times New Roman"/>
                <a:cs typeface="Times New Roman"/>
                <a:sym typeface="Times New Roman"/>
              </a:rPr>
              <a:t>[7] Athauda, T., Marin, J.C.L., Lee, J. and Karmakar, N.C., 2018. Robust low-cost UHF RFID based smart shopping trolley. </a:t>
            </a:r>
            <a:r>
              <a:rPr b="0" i="1" lang="en-US" sz="1400" u="none" cap="none" strike="noStrike">
                <a:solidFill>
                  <a:srgbClr val="222222"/>
                </a:solidFill>
                <a:highlight>
                  <a:schemeClr val="lt1"/>
                </a:highlight>
                <a:latin typeface="Times New Roman"/>
                <a:ea typeface="Times New Roman"/>
                <a:cs typeface="Times New Roman"/>
                <a:sym typeface="Times New Roman"/>
              </a:rPr>
              <a:t>IEEE journal of radio frequency identification</a:t>
            </a:r>
            <a:r>
              <a:rPr b="0" i="0" lang="en-US" sz="1400" u="none" cap="none" strike="noStrike">
                <a:solidFill>
                  <a:srgbClr val="222222"/>
                </a:solidFill>
                <a:highlight>
                  <a:schemeClr val="lt1"/>
                </a:highlight>
                <a:latin typeface="Times New Roman"/>
                <a:ea typeface="Times New Roman"/>
                <a:cs typeface="Times New Roman"/>
                <a:sym typeface="Times New Roman"/>
              </a:rPr>
              <a:t>, </a:t>
            </a:r>
            <a:r>
              <a:rPr b="0" i="1" lang="en-US" sz="1400" u="none" cap="none" strike="noStrike">
                <a:solidFill>
                  <a:srgbClr val="222222"/>
                </a:solidFill>
                <a:highlight>
                  <a:schemeClr val="lt1"/>
                </a:highlight>
                <a:latin typeface="Times New Roman"/>
                <a:ea typeface="Times New Roman"/>
                <a:cs typeface="Times New Roman"/>
                <a:sym typeface="Times New Roman"/>
              </a:rPr>
              <a:t>2</a:t>
            </a:r>
            <a:r>
              <a:rPr b="0" i="0" lang="en-US" sz="1400" u="none" cap="none" strike="noStrike">
                <a:solidFill>
                  <a:srgbClr val="222222"/>
                </a:solidFill>
                <a:highlight>
                  <a:schemeClr val="lt1"/>
                </a:highlight>
                <a:latin typeface="Times New Roman"/>
                <a:ea typeface="Times New Roman"/>
                <a:cs typeface="Times New Roman"/>
                <a:sym typeface="Times New Roman"/>
              </a:rPr>
              <a:t>(3), pp.134-143.</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222222"/>
                </a:solidFill>
                <a:highlight>
                  <a:schemeClr val="lt1"/>
                </a:highlight>
                <a:latin typeface="Times New Roman"/>
                <a:ea typeface="Times New Roman"/>
                <a:cs typeface="Times New Roman"/>
                <a:sym typeface="Times New Roman"/>
              </a:rPr>
              <a:t>[8] Li, R., Song, T., Capurso, N., Yu, J., Couture, J. and Cheng, X., 2017. IoT applications on secure smart shopping system. </a:t>
            </a:r>
            <a:r>
              <a:rPr b="0" i="1" lang="en-US" sz="1400" u="none" cap="none" strike="noStrike">
                <a:solidFill>
                  <a:srgbClr val="222222"/>
                </a:solidFill>
                <a:highlight>
                  <a:schemeClr val="lt1"/>
                </a:highlight>
                <a:latin typeface="Times New Roman"/>
                <a:ea typeface="Times New Roman"/>
                <a:cs typeface="Times New Roman"/>
                <a:sym typeface="Times New Roman"/>
              </a:rPr>
              <a:t>IEEE Internet of Things Journal</a:t>
            </a:r>
            <a:r>
              <a:rPr b="0" i="0" lang="en-US" sz="1400" u="none" cap="none" strike="noStrike">
                <a:solidFill>
                  <a:srgbClr val="222222"/>
                </a:solidFill>
                <a:highlight>
                  <a:schemeClr val="lt1"/>
                </a:highlight>
                <a:latin typeface="Times New Roman"/>
                <a:ea typeface="Times New Roman"/>
                <a:cs typeface="Times New Roman"/>
                <a:sym typeface="Times New Roman"/>
              </a:rPr>
              <a:t>, </a:t>
            </a:r>
            <a:r>
              <a:rPr b="0" i="1" lang="en-US" sz="1400" u="none" cap="none" strike="noStrike">
                <a:solidFill>
                  <a:srgbClr val="222222"/>
                </a:solidFill>
                <a:highlight>
                  <a:schemeClr val="lt1"/>
                </a:highlight>
                <a:latin typeface="Times New Roman"/>
                <a:ea typeface="Times New Roman"/>
                <a:cs typeface="Times New Roman"/>
                <a:sym typeface="Times New Roman"/>
              </a:rPr>
              <a:t>4</a:t>
            </a:r>
            <a:r>
              <a:rPr b="0" i="0" lang="en-US" sz="1400" u="none" cap="none" strike="noStrike">
                <a:solidFill>
                  <a:srgbClr val="222222"/>
                </a:solidFill>
                <a:highlight>
                  <a:schemeClr val="lt1"/>
                </a:highlight>
                <a:latin typeface="Times New Roman"/>
                <a:ea typeface="Times New Roman"/>
                <a:cs typeface="Times New Roman"/>
                <a:sym typeface="Times New Roman"/>
              </a:rPr>
              <a:t>(6), pp.1945-1954.</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222222"/>
                </a:solidFill>
                <a:highlight>
                  <a:schemeClr val="lt1"/>
                </a:highlight>
                <a:latin typeface="Times New Roman"/>
                <a:ea typeface="Times New Roman"/>
                <a:cs typeface="Times New Roman"/>
                <a:sym typeface="Times New Roman"/>
              </a:rPr>
              <a:t>[9] Nithiavathy, R., Shree, R.A., Kumar, S.P. and Raghul, S., 2021, May. Arduino enabled IoT based Smart Shopping Trolley. In </a:t>
            </a:r>
            <a:r>
              <a:rPr b="0" i="1" lang="en-US" sz="1400" u="none" cap="none" strike="noStrike">
                <a:solidFill>
                  <a:srgbClr val="222222"/>
                </a:solidFill>
                <a:highlight>
                  <a:schemeClr val="lt1"/>
                </a:highlight>
                <a:latin typeface="Times New Roman"/>
                <a:ea typeface="Times New Roman"/>
                <a:cs typeface="Times New Roman"/>
                <a:sym typeface="Times New Roman"/>
              </a:rPr>
              <a:t>Journal of Physics: Conference Series</a:t>
            </a:r>
            <a:r>
              <a:rPr b="0" i="0" lang="en-US" sz="1400" u="none" cap="none" strike="noStrike">
                <a:solidFill>
                  <a:srgbClr val="222222"/>
                </a:solidFill>
                <a:highlight>
                  <a:schemeClr val="lt1"/>
                </a:highlight>
                <a:latin typeface="Times New Roman"/>
                <a:ea typeface="Times New Roman"/>
                <a:cs typeface="Times New Roman"/>
                <a:sym typeface="Times New Roman"/>
              </a:rPr>
              <a:t> (Vol. 1916, No. 1, p. 012203). IOP Publishing.</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222222"/>
                </a:solidFill>
                <a:highlight>
                  <a:schemeClr val="lt1"/>
                </a:highlight>
                <a:latin typeface="Times New Roman"/>
                <a:ea typeface="Times New Roman"/>
                <a:cs typeface="Times New Roman"/>
                <a:sym typeface="Times New Roman"/>
              </a:rPr>
              <a:t>[10] Ballestín, F., Pérez, Á., Lino, P., Quintanilla, S. and Valls, V., 2019. Static and dynamic policies with RFID for the scheduling of retrieval and storage warehouse operations. </a:t>
            </a:r>
            <a:r>
              <a:rPr b="0" i="1" lang="en-US" sz="1400" u="none" cap="none" strike="noStrike">
                <a:solidFill>
                  <a:srgbClr val="222222"/>
                </a:solidFill>
                <a:highlight>
                  <a:schemeClr val="lt1"/>
                </a:highlight>
                <a:latin typeface="Times New Roman"/>
                <a:ea typeface="Times New Roman"/>
                <a:cs typeface="Times New Roman"/>
                <a:sym typeface="Times New Roman"/>
              </a:rPr>
              <a:t>Computers &amp; Industrial Engineering</a:t>
            </a:r>
            <a:r>
              <a:rPr b="0" i="0" lang="en-US" sz="1400" u="none" cap="none" strike="noStrike">
                <a:solidFill>
                  <a:srgbClr val="222222"/>
                </a:solidFill>
                <a:highlight>
                  <a:schemeClr val="lt1"/>
                </a:highlight>
                <a:latin typeface="Times New Roman"/>
                <a:ea typeface="Times New Roman"/>
                <a:cs typeface="Times New Roman"/>
                <a:sym typeface="Times New Roman"/>
              </a:rPr>
              <a:t>, </a:t>
            </a:r>
            <a:r>
              <a:rPr b="0" i="1" lang="en-US" sz="1400" u="none" cap="none" strike="noStrike">
                <a:solidFill>
                  <a:srgbClr val="222222"/>
                </a:solidFill>
                <a:highlight>
                  <a:schemeClr val="lt1"/>
                </a:highlight>
                <a:latin typeface="Times New Roman"/>
                <a:ea typeface="Times New Roman"/>
                <a:cs typeface="Times New Roman"/>
                <a:sym typeface="Times New Roman"/>
              </a:rPr>
              <a:t>66</a:t>
            </a:r>
            <a:r>
              <a:rPr b="0" i="0" lang="en-US" sz="1400" u="none" cap="none" strike="noStrike">
                <a:solidFill>
                  <a:srgbClr val="222222"/>
                </a:solidFill>
                <a:highlight>
                  <a:schemeClr val="lt1"/>
                </a:highlight>
                <a:latin typeface="Times New Roman"/>
                <a:ea typeface="Times New Roman"/>
                <a:cs typeface="Times New Roman"/>
                <a:sym typeface="Times New Roman"/>
              </a:rPr>
              <a:t>(4), pp.696-709.</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222222"/>
              </a:solidFill>
              <a:highlight>
                <a:schemeClr val="lt1"/>
              </a:highlight>
              <a:latin typeface="Times New Roman"/>
              <a:ea typeface="Times New Roman"/>
              <a:cs typeface="Times New Roman"/>
              <a:sym typeface="Times New Roman"/>
            </a:endParaRPr>
          </a:p>
          <a:p>
            <a:pPr indent="0" lvl="0" marL="0" marR="0" rtl="0" algn="just">
              <a:lnSpc>
                <a:spcPct val="150000"/>
              </a:lnSpc>
              <a:spcBef>
                <a:spcPts val="0"/>
              </a:spcBef>
              <a:spcAft>
                <a:spcPts val="60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idx="12" type="sldNum"/>
          </p:nvPr>
        </p:nvSpPr>
        <p:spPr>
          <a:xfrm>
            <a:off x="511175" y="6417733"/>
            <a:ext cx="585900" cy="364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380" name="Google Shape;380;p47"/>
          <p:cNvSpPr txBox="1"/>
          <p:nvPr/>
        </p:nvSpPr>
        <p:spPr>
          <a:xfrm>
            <a:off x="345000" y="104250"/>
            <a:ext cx="8454000" cy="664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imes New Roman"/>
                <a:ea typeface="Times New Roman"/>
                <a:cs typeface="Times New Roman"/>
                <a:sym typeface="Times New Roman"/>
              </a:rPr>
              <a:t>[11]   </a:t>
            </a:r>
            <a:r>
              <a:rPr b="0" i="0" lang="en-US" sz="1400" u="none" cap="none" strike="noStrike">
                <a:solidFill>
                  <a:schemeClr val="dk1"/>
                </a:solidFill>
                <a:latin typeface="Times New Roman"/>
                <a:ea typeface="Times New Roman"/>
                <a:cs typeface="Times New Roman"/>
                <a:sym typeface="Times New Roman"/>
              </a:rPr>
              <a:t>M. Shahroz, M. F. Mushtaq, M. Ahmad, S. Ullah, A. Mehmood and G. S. Choi, "IoT-Based Smart Shopping Cart Using Radio Frequency Identification," in IEEE Access, vol. 8, pp. 68426-68438, 2020, doi: 10.1109/ACCESS.2020.2986681.</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[12]   P. Chandrasekar and T. Sangeetha, "Smart shopping cart with automatic billing system through RFID and ZigBee," International Conference on Information Communication and Embedded Systems (ICICES2014), 2014, pp. 1-4, doi: 10.1109/ICICES.2014.7033996.</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[13]   R. Li, T. Song, N. Capurso, J. Yu, J. Couture and X. Cheng, "IoT Applications on Secure Smart Shopping System," in IEEE Internet of Things Journal, vol. 4, no. 6, pp. 1945-1954, Dec. 2017, doi: 10.1109/JIOT.2017.2706698.</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[14] T. Athauda, J. C. L. Marin, J. Lee and N. C. Karmakar, "Robust Low-Cost Passive UHF RFID Based Smart Shopping Trolley," in  IEEE Journal of Radio Frequency Identification, vol. 2, no. 3, pp. 134-143, Sept. 2018, doi: 10.1109/JRFID.2018.2866087.</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[15]   S. Mekruksavanich, "Supermarket Shopping System using RFID as the IoT Application," 2020 Joint International Conference on Digital Arts, Media and Technology with ECTI Northern Section Conference on Electrical, Electronics, Computer and Telecommunications Engineering (ECTI DAMT &amp; NCON), 2020, pp. 83-86, doi: 10.1109/ECTIDAMTNCON48261.2020.9090714.</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idx="1" type="body"/>
          </p:nvPr>
        </p:nvSpPr>
        <p:spPr>
          <a:xfrm>
            <a:off x="1098696" y="332656"/>
            <a:ext cx="7045224" cy="76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1581AA"/>
              </a:buClr>
              <a:buSzPts val="2800"/>
              <a:buNone/>
            </a:pPr>
            <a:r>
              <a:rPr lang="en-US" sz="3600">
                <a:solidFill>
                  <a:schemeClr val="dk2"/>
                </a:solidFill>
                <a:latin typeface="Libre Franklin"/>
                <a:ea typeface="Libre Franklin"/>
                <a:cs typeface="Libre Franklin"/>
                <a:sym typeface="Libre Franklin"/>
              </a:rPr>
              <a:t>Objectives </a:t>
            </a:r>
            <a:endParaRPr sz="3600">
              <a:solidFill>
                <a:schemeClr val="dk2"/>
              </a:solidFill>
              <a:latin typeface="Libre Franklin"/>
              <a:ea typeface="Libre Franklin"/>
              <a:cs typeface="Libre Franklin"/>
              <a:sym typeface="Libre Franklin"/>
            </a:endParaRPr>
          </a:p>
        </p:txBody>
      </p:sp>
      <p:sp>
        <p:nvSpPr>
          <p:cNvPr id="136" name="Google Shape;136;p17"/>
          <p:cNvSpPr txBox="1"/>
          <p:nvPr>
            <p:ph idx="12" type="sldNum"/>
          </p:nvPr>
        </p:nvSpPr>
        <p:spPr>
          <a:xfrm>
            <a:off x="511175" y="6417733"/>
            <a:ext cx="585788" cy="3640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137" name="Google Shape;137;p17"/>
          <p:cNvSpPr txBox="1"/>
          <p:nvPr/>
        </p:nvSpPr>
        <p:spPr>
          <a:xfrm>
            <a:off x="590975" y="1650275"/>
            <a:ext cx="7843500" cy="1708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i="0" lang="en-US" sz="1800" u="none" cap="none" strike="noStrike">
                <a:solidFill>
                  <a:schemeClr val="dk1"/>
                </a:solidFill>
                <a:latin typeface="Times New Roman"/>
                <a:ea typeface="Times New Roman"/>
                <a:cs typeface="Times New Roman"/>
                <a:sym typeface="Times New Roman"/>
              </a:rPr>
              <a:t>The system provides solutions to improve the speed of purchasing of products and faster payment options.  This offers a technology oriented, low-cost, easily scalable, and rugged system for assisting shopping in person.  No ‘line of sight’ is required in case of RFID that reduces the labor required to scan the product.</a:t>
            </a:r>
            <a:endParaRPr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p:nvPr>
            <p:ph idx="2" type="pic"/>
          </p:nvPr>
        </p:nvSpPr>
        <p:spPr>
          <a:xfrm>
            <a:off x="3429000" y="1295400"/>
            <a:ext cx="2362200" cy="4267200"/>
          </a:xfrm>
          <a:prstGeom prst="rect">
            <a:avLst/>
          </a:prstGeom>
        </p:spPr>
      </p:sp>
      <p:sp>
        <p:nvSpPr>
          <p:cNvPr id="144" name="Google Shape;144;p18"/>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graphicFrame>
        <p:nvGraphicFramePr>
          <p:cNvPr id="145" name="Google Shape;145;p18"/>
          <p:cNvGraphicFramePr/>
          <p:nvPr/>
        </p:nvGraphicFramePr>
        <p:xfrm>
          <a:off x="217425" y="1188976"/>
          <a:ext cx="3000000" cy="3000000"/>
        </p:xfrm>
        <a:graphic>
          <a:graphicData uri="http://schemas.openxmlformats.org/drawingml/2006/table">
            <a:tbl>
              <a:tblPr bandRow="1" firstCol="1" firstRow="1">
                <a:noFill/>
                <a:tableStyleId>{4C23F531-033C-4D5E-B8D2-2B5CA69FF3E7}</a:tableStyleId>
              </a:tblPr>
              <a:tblGrid>
                <a:gridCol w="784925"/>
                <a:gridCol w="1779625"/>
                <a:gridCol w="2036700"/>
                <a:gridCol w="2144150"/>
                <a:gridCol w="1963725"/>
              </a:tblGrid>
              <a:tr h="904750">
                <a:tc>
                  <a:txBody>
                    <a:bodyPr/>
                    <a:lstStyle/>
                    <a:p>
                      <a:pPr indent="0" lvl="0" marL="0" marR="0" rtl="0" algn="ctr">
                        <a:lnSpc>
                          <a:spcPct val="115000"/>
                        </a:lnSpc>
                        <a:spcBef>
                          <a:spcPts val="0"/>
                        </a:spcBef>
                        <a:spcAft>
                          <a:spcPts val="0"/>
                        </a:spcAft>
                        <a:buNone/>
                      </a:pPr>
                      <a:r>
                        <a:rPr lang="en-US" sz="1100" u="none" cap="none" strike="noStrike"/>
                        <a:t>SL.NO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Title of the Paper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Problem Addressed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Authors Approach / Method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Results </a:t>
                      </a:r>
                      <a:endParaRPr sz="1100" u="none" cap="none" strike="noStrike">
                        <a:latin typeface="Calibri"/>
                        <a:ea typeface="Calibri"/>
                        <a:cs typeface="Calibri"/>
                        <a:sym typeface="Calibri"/>
                      </a:endParaRPr>
                    </a:p>
                  </a:txBody>
                  <a:tcPr marT="0" marB="0" marR="68575" marL="68575"/>
                </a:tc>
              </a:tr>
              <a:tr h="4213050">
                <a:tc>
                  <a:txBody>
                    <a:bodyPr/>
                    <a:lstStyle/>
                    <a:p>
                      <a:pPr indent="0" lvl="0" marL="0" marR="0" rtl="0" algn="ctr">
                        <a:lnSpc>
                          <a:spcPct val="115000"/>
                        </a:lnSpc>
                        <a:spcBef>
                          <a:spcPts val="0"/>
                        </a:spcBef>
                        <a:spcAft>
                          <a:spcPts val="0"/>
                        </a:spcAft>
                        <a:buNone/>
                      </a:pPr>
                      <a:r>
                        <a:rPr lang="en-US" sz="1100">
                          <a:latin typeface="Libre Baskerville"/>
                          <a:ea typeface="Libre Baskerville"/>
                          <a:cs typeface="Libre Baskerville"/>
                          <a:sym typeface="Libre Baskerville"/>
                        </a:rPr>
                        <a:t>1</a:t>
                      </a:r>
                      <a:endParaRPr sz="11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SMART SHOPPING TROLLEY USING RFID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P.T. Sivagurunathan#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 Seema*, M. Shalini*,</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The traditional barcode scanner would be able to scan only one item at a time, and it also requires the product to be placed in line of sight with the scanner.</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1)This paper shows the advantages of using RFID tags over barcodes.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latin typeface="Times New Roman"/>
                          <a:ea typeface="Times New Roman"/>
                          <a:cs typeface="Times New Roman"/>
                          <a:sym typeface="Times New Roman"/>
                        </a:rPr>
                        <a:t>2)Using RFID reader it just has to be in the vicinity and it would be detected.</a:t>
                      </a:r>
                      <a:endParaRPr sz="1600">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rPr lang="en-US" sz="1600">
                          <a:latin typeface="Times New Roman"/>
                          <a:ea typeface="Times New Roman"/>
                          <a:cs typeface="Times New Roman"/>
                          <a:sym typeface="Times New Roman"/>
                        </a:rPr>
                        <a:t>Researchers have added a feature to delete the products if it is mistakenly scanned.</a:t>
                      </a:r>
                      <a:endParaRPr sz="16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Clr>
                          <a:srgbClr val="000000"/>
                        </a:buClr>
                        <a:buSzPts val="1100"/>
                        <a:buFont typeface="Arial"/>
                        <a:buNone/>
                      </a:pPr>
                      <a:r>
                        <a:rPr lang="en-US" sz="1600">
                          <a:latin typeface="Times New Roman"/>
                          <a:ea typeface="Times New Roman"/>
                          <a:cs typeface="Times New Roman"/>
                          <a:sym typeface="Times New Roman"/>
                        </a:rPr>
                        <a:t>Instantly the cart will enable the customers to scan their products and give the bill immediately. Eventually the checkout time is reduced for the customer.</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0" marB="0" marR="68575" marL="68575"/>
                </a:tc>
              </a:tr>
            </a:tbl>
          </a:graphicData>
        </a:graphic>
      </p:graphicFrame>
      <p:sp>
        <p:nvSpPr>
          <p:cNvPr id="146" name="Google Shape;146;p18"/>
          <p:cNvSpPr txBox="1"/>
          <p:nvPr/>
        </p:nvSpPr>
        <p:spPr>
          <a:xfrm>
            <a:off x="681850" y="296450"/>
            <a:ext cx="74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600">
                <a:solidFill>
                  <a:schemeClr val="dk2"/>
                </a:solidFill>
                <a:latin typeface="Libre Baskerville"/>
                <a:ea typeface="Libre Baskerville"/>
                <a:cs typeface="Libre Baskerville"/>
                <a:sym typeface="Libre Baskerville"/>
              </a:rPr>
              <a:t>Literature Survey</a:t>
            </a:r>
            <a:endParaRPr sz="360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graphicFrame>
        <p:nvGraphicFramePr>
          <p:cNvPr id="153" name="Google Shape;153;p19"/>
          <p:cNvGraphicFramePr/>
          <p:nvPr/>
        </p:nvGraphicFramePr>
        <p:xfrm>
          <a:off x="284413" y="1188976"/>
          <a:ext cx="3000000" cy="3000000"/>
        </p:xfrm>
        <a:graphic>
          <a:graphicData uri="http://schemas.openxmlformats.org/drawingml/2006/table">
            <a:tbl>
              <a:tblPr bandRow="1" firstCol="1" firstRow="1">
                <a:noFill/>
                <a:tableStyleId>{4C23F531-033C-4D5E-B8D2-2B5CA69FF3E7}</a:tableStyleId>
              </a:tblPr>
              <a:tblGrid>
                <a:gridCol w="758300"/>
                <a:gridCol w="1753850"/>
                <a:gridCol w="1777325"/>
                <a:gridCol w="2106000"/>
                <a:gridCol w="2018200"/>
              </a:tblGrid>
              <a:tr h="708725">
                <a:tc>
                  <a:txBody>
                    <a:bodyPr/>
                    <a:lstStyle/>
                    <a:p>
                      <a:pPr indent="0" lvl="0" marL="0" marR="0" rtl="0" algn="ctr">
                        <a:lnSpc>
                          <a:spcPct val="115000"/>
                        </a:lnSpc>
                        <a:spcBef>
                          <a:spcPts val="0"/>
                        </a:spcBef>
                        <a:spcAft>
                          <a:spcPts val="0"/>
                        </a:spcAft>
                        <a:buNone/>
                      </a:pPr>
                      <a:r>
                        <a:rPr lang="en-US" sz="1100" u="none" cap="none" strike="noStrike"/>
                        <a:t>SL.NO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Title of the Paper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Problem Addressed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Authors Approach / Method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Results </a:t>
                      </a:r>
                      <a:endParaRPr sz="1100" u="none" cap="none" strike="noStrike">
                        <a:latin typeface="Calibri"/>
                        <a:ea typeface="Calibri"/>
                        <a:cs typeface="Calibri"/>
                        <a:sym typeface="Calibri"/>
                      </a:endParaRPr>
                    </a:p>
                  </a:txBody>
                  <a:tcPr marT="0" marB="0" marR="68575" marL="68575"/>
                </a:tc>
              </a:tr>
              <a:tr h="4283800">
                <a:tc>
                  <a:txBody>
                    <a:bodyPr/>
                    <a:lstStyle/>
                    <a:p>
                      <a:pPr indent="0" lvl="0" marL="0" marR="0" rtl="0" algn="ctr">
                        <a:lnSpc>
                          <a:spcPct val="115000"/>
                        </a:lnSpc>
                        <a:spcBef>
                          <a:spcPts val="0"/>
                        </a:spcBef>
                        <a:spcAft>
                          <a:spcPts val="0"/>
                        </a:spcAft>
                        <a:buNone/>
                      </a:pPr>
                      <a:r>
                        <a:rPr lang="en-US" sz="1100">
                          <a:latin typeface="Libre Baskerville"/>
                          <a:ea typeface="Libre Baskerville"/>
                          <a:cs typeface="Libre Baskerville"/>
                          <a:sym typeface="Libre Baskerville"/>
                        </a:rPr>
                        <a:t>2</a:t>
                      </a:r>
                      <a:endParaRPr sz="11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Smart Cart For Automatic Billing With Integrated Rfid System</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-Ravi Kumar 2., Manish Rathore3 , Shivashish Saha4 , Raji C.5</a:t>
                      </a:r>
                      <a:endParaRPr sz="16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The existing smart shopping system does reduce the time spent at the billing counters.</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But, initially it’d take time for the customers to get adjusted to the system on the user experience front.</a:t>
                      </a:r>
                      <a:endParaRPr sz="16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1)The researchers have introduced the display unit where it not only displays the cost it also displays the offers and comparison of the other products.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latin typeface="Times New Roman"/>
                          <a:ea typeface="Times New Roman"/>
                          <a:cs typeface="Times New Roman"/>
                          <a:sym typeface="Times New Roman"/>
                        </a:rPr>
                        <a:t>2)Billing unit is introduced where the costumer ends the shopping and navigates to the billing unit and the automated billing is generated and the payment is done.</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The main intention of the paper is the model should be user friendly so that even a common person can use the model.</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latin typeface="Times New Roman"/>
                          <a:ea typeface="Times New Roman"/>
                          <a:cs typeface="Times New Roman"/>
                          <a:sym typeface="Times New Roman"/>
                        </a:rPr>
                        <a:t>The costumer is worrying about the final cost of the things he bought, using this model he can easily estimate his/her total bill amount.</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latin typeface="Times New Roman"/>
                          <a:ea typeface="Times New Roman"/>
                          <a:cs typeface="Times New Roman"/>
                          <a:sym typeface="Times New Roman"/>
                        </a:rPr>
                        <a:t>Customer can compare the products.</a:t>
                      </a:r>
                      <a:endParaRPr sz="1600">
                        <a:latin typeface="Times New Roman"/>
                        <a:ea typeface="Times New Roman"/>
                        <a:cs typeface="Times New Roman"/>
                        <a:sym typeface="Times New Roman"/>
                      </a:endParaRPr>
                    </a:p>
                    <a:p>
                      <a:pPr indent="-254000" lvl="0" marL="342900" rtl="0" algn="l">
                        <a:spcBef>
                          <a:spcPts val="0"/>
                        </a:spcBef>
                        <a:spcAft>
                          <a:spcPts val="0"/>
                        </a:spcAft>
                        <a:buClr>
                          <a:srgbClr val="FFFFFF"/>
                        </a:buClr>
                        <a:buSzPts val="1400"/>
                        <a:buFont typeface="Century Gothic"/>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0" marB="0" marR="68575" marL="68575"/>
                </a:tc>
              </a:tr>
            </a:tbl>
          </a:graphicData>
        </a:graphic>
      </p:graphicFrame>
      <p:sp>
        <p:nvSpPr>
          <p:cNvPr id="154" name="Google Shape;154;p19"/>
          <p:cNvSpPr txBox="1"/>
          <p:nvPr/>
        </p:nvSpPr>
        <p:spPr>
          <a:xfrm>
            <a:off x="681850" y="296450"/>
            <a:ext cx="74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600">
                <a:solidFill>
                  <a:schemeClr val="dk2"/>
                </a:solidFill>
                <a:latin typeface="Libre Baskerville"/>
                <a:ea typeface="Libre Baskerville"/>
                <a:cs typeface="Libre Baskerville"/>
                <a:sym typeface="Libre Baskerville"/>
              </a:rPr>
              <a:t>Literature Survey</a:t>
            </a:r>
            <a:endParaRPr sz="360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graphicFrame>
        <p:nvGraphicFramePr>
          <p:cNvPr id="161" name="Google Shape;161;p20"/>
          <p:cNvGraphicFramePr/>
          <p:nvPr/>
        </p:nvGraphicFramePr>
        <p:xfrm>
          <a:off x="217438" y="1164051"/>
          <a:ext cx="3000000" cy="3000000"/>
        </p:xfrm>
        <a:graphic>
          <a:graphicData uri="http://schemas.openxmlformats.org/drawingml/2006/table">
            <a:tbl>
              <a:tblPr bandRow="1" firstCol="1" firstRow="1">
                <a:noFill/>
                <a:tableStyleId>{4C23F531-033C-4D5E-B8D2-2B5CA69FF3E7}</a:tableStyleId>
              </a:tblPr>
              <a:tblGrid>
                <a:gridCol w="784925"/>
                <a:gridCol w="2011475"/>
                <a:gridCol w="1893425"/>
                <a:gridCol w="2055575"/>
                <a:gridCol w="1963725"/>
              </a:tblGrid>
              <a:tr h="1176250">
                <a:tc>
                  <a:txBody>
                    <a:bodyPr/>
                    <a:lstStyle/>
                    <a:p>
                      <a:pPr indent="0" lvl="0" marL="0" marR="0" rtl="0" algn="ctr">
                        <a:lnSpc>
                          <a:spcPct val="115000"/>
                        </a:lnSpc>
                        <a:spcBef>
                          <a:spcPts val="0"/>
                        </a:spcBef>
                        <a:spcAft>
                          <a:spcPts val="0"/>
                        </a:spcAft>
                        <a:buNone/>
                      </a:pPr>
                      <a:r>
                        <a:rPr lang="en-US" sz="1100" u="none" cap="none" strike="noStrike"/>
                        <a:t>SL.NO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Title of the Paper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Problem Addressed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Authors Approach / Method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Results </a:t>
                      </a:r>
                      <a:endParaRPr sz="1100" u="none" cap="none" strike="noStrike">
                        <a:latin typeface="Calibri"/>
                        <a:ea typeface="Calibri"/>
                        <a:cs typeface="Calibri"/>
                        <a:sym typeface="Calibri"/>
                      </a:endParaRPr>
                    </a:p>
                  </a:txBody>
                  <a:tcPr marT="0" marB="0" marR="68575" marL="68575"/>
                </a:tc>
              </a:tr>
              <a:tr h="4055225">
                <a:tc>
                  <a:txBody>
                    <a:bodyPr/>
                    <a:lstStyle/>
                    <a:p>
                      <a:pPr indent="0" lvl="0" marL="0" marR="0" rtl="0" algn="ctr">
                        <a:lnSpc>
                          <a:spcPct val="115000"/>
                        </a:lnSpc>
                        <a:spcBef>
                          <a:spcPts val="0"/>
                        </a:spcBef>
                        <a:spcAft>
                          <a:spcPts val="0"/>
                        </a:spcAft>
                        <a:buNone/>
                      </a:pPr>
                      <a:r>
                        <a:rPr lang="en-US" sz="1100">
                          <a:latin typeface="Calibri"/>
                          <a:ea typeface="Calibri"/>
                          <a:cs typeface="Calibri"/>
                          <a:sym typeface="Calibri"/>
                        </a:rPr>
                        <a:t>3</a:t>
                      </a:r>
                      <a:endParaRPr sz="11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Smart Shopping Cart with Automatic Billing System through RFID and ZigBee</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 -Mr.P. Chandrasekar , Ms.T. Sangeetha </a:t>
                      </a:r>
                      <a:r>
                        <a:rPr lang="en-US" sz="1100">
                          <a:latin typeface="Calibri"/>
                          <a:ea typeface="Calibri"/>
                          <a:cs typeface="Calibri"/>
                          <a:sym typeface="Calibri"/>
                        </a:rPr>
                        <a:t> </a:t>
                      </a:r>
                      <a:endParaRPr sz="1100">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This paper suggests the use of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PID so that customers do not need to wait for their bill payment near cash counters.</a:t>
                      </a:r>
                      <a:endParaRPr sz="16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1)Each shopping cart is designed with a Product Identification Device (PID) that contains   microcontroller, LCD, an RFID reader, EEPROM, and ZigBee module.</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This application creates an automated central bill system for supermarkets and mall. </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Using PID, customers no need to wait near cash counters for their bill payment. Since their purchased product information is transferred to central billing system. Customers can pay their bill through credit/debit cards.</a:t>
                      </a:r>
                      <a:endParaRPr sz="1600">
                        <a:latin typeface="Times New Roman"/>
                        <a:ea typeface="Times New Roman"/>
                        <a:cs typeface="Times New Roman"/>
                        <a:sym typeface="Times New Roman"/>
                      </a:endParaRPr>
                    </a:p>
                  </a:txBody>
                  <a:tcPr marT="0" marB="0" marR="68575" marL="68575"/>
                </a:tc>
              </a:tr>
            </a:tbl>
          </a:graphicData>
        </a:graphic>
      </p:graphicFrame>
      <p:sp>
        <p:nvSpPr>
          <p:cNvPr id="162" name="Google Shape;162;p20"/>
          <p:cNvSpPr txBox="1"/>
          <p:nvPr/>
        </p:nvSpPr>
        <p:spPr>
          <a:xfrm>
            <a:off x="681850" y="296450"/>
            <a:ext cx="74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600">
                <a:solidFill>
                  <a:schemeClr val="dk2"/>
                </a:solidFill>
                <a:latin typeface="Libre Baskerville"/>
                <a:ea typeface="Libre Baskerville"/>
                <a:cs typeface="Libre Baskerville"/>
                <a:sym typeface="Libre Baskerville"/>
              </a:rPr>
              <a:t>Literature Survey</a:t>
            </a:r>
            <a:endParaRPr sz="360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graphicFrame>
        <p:nvGraphicFramePr>
          <p:cNvPr id="169" name="Google Shape;169;p21"/>
          <p:cNvGraphicFramePr/>
          <p:nvPr/>
        </p:nvGraphicFramePr>
        <p:xfrm>
          <a:off x="217425" y="1401026"/>
          <a:ext cx="3000000" cy="3000000"/>
        </p:xfrm>
        <a:graphic>
          <a:graphicData uri="http://schemas.openxmlformats.org/drawingml/2006/table">
            <a:tbl>
              <a:tblPr bandRow="1" firstCol="1" firstRow="1">
                <a:noFill/>
                <a:tableStyleId>{4C23F531-033C-4D5E-B8D2-2B5CA69FF3E7}</a:tableStyleId>
              </a:tblPr>
              <a:tblGrid>
                <a:gridCol w="784925"/>
                <a:gridCol w="2061350"/>
                <a:gridCol w="2005675"/>
                <a:gridCol w="1893450"/>
                <a:gridCol w="1963725"/>
              </a:tblGrid>
              <a:tr h="414225">
                <a:tc>
                  <a:txBody>
                    <a:bodyPr/>
                    <a:lstStyle/>
                    <a:p>
                      <a:pPr indent="0" lvl="0" marL="0" marR="0" rtl="0" algn="ctr">
                        <a:lnSpc>
                          <a:spcPct val="115000"/>
                        </a:lnSpc>
                        <a:spcBef>
                          <a:spcPts val="0"/>
                        </a:spcBef>
                        <a:spcAft>
                          <a:spcPts val="0"/>
                        </a:spcAft>
                        <a:buNone/>
                      </a:pPr>
                      <a:r>
                        <a:rPr lang="en-US" sz="1100" u="none" cap="none" strike="noStrike"/>
                        <a:t>SL.NO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Title of the Paper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Problem Addressed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Authors Approach / Method </a:t>
                      </a:r>
                      <a:endParaRPr sz="1100" u="none" cap="none" strike="noStrike">
                        <a:latin typeface="Calibri"/>
                        <a:ea typeface="Calibri"/>
                        <a:cs typeface="Calibri"/>
                        <a:sym typeface="Calibri"/>
                      </a:endParaRPr>
                    </a:p>
                  </a:txBody>
                  <a:tcPr marT="0" marB="0" marR="68575" marL="68575"/>
                </a:tc>
                <a:tc>
                  <a:txBody>
                    <a:bodyPr/>
                    <a:lstStyle/>
                    <a:p>
                      <a:pPr indent="0" lvl="0" marL="0" marR="0" rtl="0" algn="ctr">
                        <a:lnSpc>
                          <a:spcPct val="115000"/>
                        </a:lnSpc>
                        <a:spcBef>
                          <a:spcPts val="0"/>
                        </a:spcBef>
                        <a:spcAft>
                          <a:spcPts val="0"/>
                        </a:spcAft>
                        <a:buNone/>
                      </a:pPr>
                      <a:r>
                        <a:rPr lang="en-US" sz="1100" u="none" cap="none" strike="noStrike"/>
                        <a:t>Results </a:t>
                      </a:r>
                      <a:endParaRPr sz="1100" u="none" cap="none" strike="noStrike">
                        <a:latin typeface="Calibri"/>
                        <a:ea typeface="Calibri"/>
                        <a:cs typeface="Calibri"/>
                        <a:sym typeface="Calibri"/>
                      </a:endParaRPr>
                    </a:p>
                  </a:txBody>
                  <a:tcPr marT="0" marB="0" marR="68575" marL="68575"/>
                </a:tc>
              </a:tr>
              <a:tr h="4691100">
                <a:tc>
                  <a:txBody>
                    <a:bodyPr/>
                    <a:lstStyle/>
                    <a:p>
                      <a:pPr indent="0" lvl="0" marL="0" marR="0" rtl="0" algn="ctr">
                        <a:lnSpc>
                          <a:spcPct val="115000"/>
                        </a:lnSpc>
                        <a:spcBef>
                          <a:spcPts val="0"/>
                        </a:spcBef>
                        <a:spcAft>
                          <a:spcPts val="0"/>
                        </a:spcAft>
                        <a:buNone/>
                      </a:pPr>
                      <a:r>
                        <a:rPr lang="en-US" sz="1100">
                          <a:latin typeface="Calibri"/>
                          <a:ea typeface="Calibri"/>
                          <a:cs typeface="Calibri"/>
                          <a:sym typeface="Calibri"/>
                        </a:rPr>
                        <a:t>4</a:t>
                      </a:r>
                      <a:endParaRPr sz="11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IoT applications on Secure Smart Shopping System</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 -R. Li, T. Song, N. Capurso, J. Yu, J. Couture and X. Cheng</a:t>
                      </a:r>
                      <a:endParaRPr sz="21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Previous research on the design of smart shopping systems mainly focused on using low/high frequency RFID, which have inadequate ranges, and leave customers to manually scan items with a RFID scanner</a:t>
                      </a:r>
                      <a:endParaRPr sz="16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1)This paper proposes the use of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ultra high frequency(UHF) RFID technology in smart shopping system as UHF passive tags have a longer range , from 1 to 12 meters . </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2)They  also set a RFID reader before the exit door to check that all the items in the cart have been paid for.</a:t>
                      </a:r>
                      <a:endParaRPr sz="1600">
                        <a:latin typeface="Times New Roman"/>
                        <a:ea typeface="Times New Roman"/>
                        <a:cs typeface="Times New Roman"/>
                        <a:sym typeface="Times New Roman"/>
                      </a:endParaRPr>
                    </a:p>
                  </a:txBody>
                  <a:tcPr marT="0" marB="0" marR="68575" marL="68575"/>
                </a:tc>
                <a:tc>
                  <a:txBody>
                    <a:bodyPr/>
                    <a:lstStyle/>
                    <a:p>
                      <a:pPr indent="0" lvl="0" marL="0" marR="0" rtl="0" algn="l">
                        <a:spcBef>
                          <a:spcPts val="0"/>
                        </a:spcBef>
                        <a:spcAft>
                          <a:spcPts val="0"/>
                        </a:spcAft>
                        <a:buNone/>
                      </a:pPr>
                      <a:r>
                        <a:rPr lang="en-US" sz="1600">
                          <a:latin typeface="Times New Roman"/>
                          <a:ea typeface="Times New Roman"/>
                          <a:cs typeface="Times New Roman"/>
                          <a:sym typeface="Times New Roman"/>
                        </a:rPr>
                        <a:t>In this paper , they propose a secure smart shopping system utilizing RFID technology . </a:t>
                      </a:r>
                      <a:endParaRPr sz="1600">
                        <a:latin typeface="Times New Roman"/>
                        <a:ea typeface="Times New Roman"/>
                        <a:cs typeface="Times New Roman"/>
                        <a:sym typeface="Times New Roman"/>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600">
                          <a:latin typeface="Times New Roman"/>
                          <a:ea typeface="Times New Roman"/>
                          <a:cs typeface="Times New Roman"/>
                          <a:sym typeface="Times New Roman"/>
                        </a:rPr>
                        <a:t>This system can track multiple products at one time , such as large boxes full of product or cabinet full of inventory.</a:t>
                      </a:r>
                      <a:endParaRPr sz="1600">
                        <a:latin typeface="Times New Roman"/>
                        <a:ea typeface="Times New Roman"/>
                        <a:cs typeface="Times New Roman"/>
                        <a:sym typeface="Times New Roman"/>
                      </a:endParaRPr>
                    </a:p>
                    <a:p>
                      <a:pPr indent="0" lvl="0" marL="0" marR="0" rtl="0" algn="l">
                        <a:spcBef>
                          <a:spcPts val="0"/>
                        </a:spcBef>
                        <a:spcAft>
                          <a:spcPts val="0"/>
                        </a:spcAft>
                        <a:buNone/>
                      </a:pPr>
                      <a:r>
                        <a:rPr lang="en-US" sz="1100">
                          <a:latin typeface="Calibri"/>
                          <a:ea typeface="Calibri"/>
                          <a:cs typeface="Calibri"/>
                          <a:sym typeface="Calibri"/>
                        </a:rPr>
                        <a:t>.</a:t>
                      </a:r>
                      <a:endParaRPr sz="1100">
                        <a:latin typeface="Calibri"/>
                        <a:ea typeface="Calibri"/>
                        <a:cs typeface="Calibri"/>
                        <a:sym typeface="Calibri"/>
                      </a:endParaRPr>
                    </a:p>
                  </a:txBody>
                  <a:tcPr marT="0" marB="0" marR="68575" marL="68575"/>
                </a:tc>
              </a:tr>
            </a:tbl>
          </a:graphicData>
        </a:graphic>
      </p:graphicFrame>
      <p:sp>
        <p:nvSpPr>
          <p:cNvPr id="170" name="Google Shape;170;p21"/>
          <p:cNvSpPr txBox="1"/>
          <p:nvPr/>
        </p:nvSpPr>
        <p:spPr>
          <a:xfrm>
            <a:off x="681850" y="296450"/>
            <a:ext cx="74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Baskerville"/>
                <a:ea typeface="Libre Baskerville"/>
                <a:cs typeface="Libre Baskerville"/>
                <a:sym typeface="Libre Baskerville"/>
              </a:rPr>
              <a:t>                                  </a:t>
            </a:r>
            <a:r>
              <a:rPr lang="en-US" sz="3600">
                <a:solidFill>
                  <a:schemeClr val="dk2"/>
                </a:solidFill>
                <a:latin typeface="Libre Baskerville"/>
                <a:ea typeface="Libre Baskerville"/>
                <a:cs typeface="Libre Baskerville"/>
                <a:sym typeface="Libre Baskerville"/>
              </a:rPr>
              <a:t>Literature Survey</a:t>
            </a:r>
            <a:endParaRPr sz="360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1924700" y="333100"/>
            <a:ext cx="5706300" cy="1016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3600">
                <a:solidFill>
                  <a:schemeClr val="dk2"/>
                </a:solidFill>
                <a:latin typeface="Libre Franklin"/>
                <a:ea typeface="Libre Franklin"/>
                <a:cs typeface="Libre Franklin"/>
                <a:sym typeface="Libre Franklin"/>
              </a:rPr>
              <a:t>        </a:t>
            </a:r>
            <a:r>
              <a:rPr lang="en-US" sz="3600">
                <a:solidFill>
                  <a:schemeClr val="dk2"/>
                </a:solidFill>
                <a:latin typeface="Libre Franklin"/>
                <a:ea typeface="Libre Franklin"/>
                <a:cs typeface="Libre Franklin"/>
                <a:sym typeface="Libre Franklin"/>
              </a:rPr>
              <a:t>Existing System</a:t>
            </a:r>
            <a:endParaRPr sz="3600">
              <a:solidFill>
                <a:schemeClr val="dk2"/>
              </a:solidFill>
              <a:latin typeface="Libre Franklin"/>
              <a:ea typeface="Libre Franklin"/>
              <a:cs typeface="Libre Franklin"/>
              <a:sym typeface="Libre Franklin"/>
            </a:endParaRPr>
          </a:p>
        </p:txBody>
      </p:sp>
      <p:sp>
        <p:nvSpPr>
          <p:cNvPr id="177" name="Google Shape;177;p22"/>
          <p:cNvSpPr txBox="1"/>
          <p:nvPr>
            <p:ph idx="12" type="sldNum"/>
          </p:nvPr>
        </p:nvSpPr>
        <p:spPr>
          <a:xfrm>
            <a:off x="511175" y="6417733"/>
            <a:ext cx="585900" cy="36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FEFFFF"/>
              </a:buClr>
              <a:buSzPts val="2000"/>
              <a:buFont typeface="Century Gothic"/>
              <a:buNone/>
            </a:pPr>
            <a:r>
              <a:rPr lang="en-US"/>
              <a:t>1</a:t>
            </a:r>
            <a:endParaRPr b="0" i="0" sz="1400">
              <a:solidFill>
                <a:srgbClr val="000000"/>
              </a:solidFill>
              <a:latin typeface="Arial"/>
              <a:ea typeface="Arial"/>
              <a:cs typeface="Arial"/>
              <a:sym typeface="Arial"/>
            </a:endParaRPr>
          </a:p>
        </p:txBody>
      </p:sp>
      <p:sp>
        <p:nvSpPr>
          <p:cNvPr id="178" name="Google Shape;178;p22"/>
          <p:cNvSpPr txBox="1"/>
          <p:nvPr/>
        </p:nvSpPr>
        <p:spPr>
          <a:xfrm>
            <a:off x="899250" y="1650275"/>
            <a:ext cx="7500300" cy="3370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Supermarkets and shopping malls currently use the standard barcode technique. The disadvantage is that such a device can only scan one product at a time. This takes a long time during the billing process. This is due to the "line of sight" architecture of barcode scanners, which means that goods (barcodes) can only be scanned when they are placed in a straight line with the barcode. We have identified a superior solution as a result of our efforts, which aids in optimal time management and bill creation at checkout.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